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959" r:id="rId5"/>
    <p:sldMasterId id="2147483963" r:id="rId6"/>
  </p:sldMasterIdLst>
  <p:notesMasterIdLst>
    <p:notesMasterId r:id="rId29"/>
  </p:notesMasterIdLst>
  <p:sldIdLst>
    <p:sldId id="2524" r:id="rId7"/>
    <p:sldId id="2538" r:id="rId8"/>
    <p:sldId id="2537" r:id="rId9"/>
    <p:sldId id="2533" r:id="rId10"/>
    <p:sldId id="2534" r:id="rId11"/>
    <p:sldId id="2523" r:id="rId12"/>
    <p:sldId id="2525" r:id="rId13"/>
    <p:sldId id="2470" r:id="rId14"/>
    <p:sldId id="2517" r:id="rId15"/>
    <p:sldId id="2518" r:id="rId16"/>
    <p:sldId id="2522" r:id="rId17"/>
    <p:sldId id="2465" r:id="rId18"/>
    <p:sldId id="2513" r:id="rId19"/>
    <p:sldId id="2514" r:id="rId20"/>
    <p:sldId id="2532" r:id="rId21"/>
    <p:sldId id="2526" r:id="rId22"/>
    <p:sldId id="2527" r:id="rId23"/>
    <p:sldId id="2516" r:id="rId24"/>
    <p:sldId id="2528" r:id="rId25"/>
    <p:sldId id="2529" r:id="rId26"/>
    <p:sldId id="2530" r:id="rId27"/>
    <p:sldId id="2531"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88998" autoAdjust="0"/>
  </p:normalViewPr>
  <p:slideViewPr>
    <p:cSldViewPr snapToGrid="0">
      <p:cViewPr varScale="1">
        <p:scale>
          <a:sx n="71" d="100"/>
          <a:sy n="71" d="100"/>
        </p:scale>
        <p:origin x="1080" y="208"/>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5" name="Shape 945"/>
          <p:cNvSpPr>
            <a:spLocks noGrp="1" noRot="1" noChangeAspect="1"/>
          </p:cNvSpPr>
          <p:nvPr>
            <p:ph type="sldImg"/>
          </p:nvPr>
        </p:nvSpPr>
        <p:spPr>
          <a:xfrm>
            <a:off x="1143000" y="685800"/>
            <a:ext cx="4572000" cy="3429000"/>
          </a:xfrm>
          <a:prstGeom prst="rect">
            <a:avLst/>
          </a:prstGeom>
        </p:spPr>
        <p:txBody>
          <a:bodyPr/>
          <a:lstStyle/>
          <a:p>
            <a:endParaRPr/>
          </a:p>
        </p:txBody>
      </p:sp>
      <p:sp>
        <p:nvSpPr>
          <p:cNvPr id="946" name="Shape 9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438400" latinLnBrk="0">
      <a:defRPr sz="3200">
        <a:latin typeface="+mj-lt"/>
        <a:ea typeface="+mj-ea"/>
        <a:cs typeface="+mj-cs"/>
        <a:sym typeface="Calibri"/>
      </a:defRPr>
    </a:lvl1pPr>
    <a:lvl2pPr indent="228600" defTabSz="2438400" latinLnBrk="0">
      <a:defRPr sz="3200">
        <a:latin typeface="+mj-lt"/>
        <a:ea typeface="+mj-ea"/>
        <a:cs typeface="+mj-cs"/>
        <a:sym typeface="Calibri"/>
      </a:defRPr>
    </a:lvl2pPr>
    <a:lvl3pPr indent="457200" defTabSz="2438400" latinLnBrk="0">
      <a:defRPr sz="3200">
        <a:latin typeface="+mj-lt"/>
        <a:ea typeface="+mj-ea"/>
        <a:cs typeface="+mj-cs"/>
        <a:sym typeface="Calibri"/>
      </a:defRPr>
    </a:lvl3pPr>
    <a:lvl4pPr indent="685800" defTabSz="2438400" latinLnBrk="0">
      <a:defRPr sz="3200">
        <a:latin typeface="+mj-lt"/>
        <a:ea typeface="+mj-ea"/>
        <a:cs typeface="+mj-cs"/>
        <a:sym typeface="Calibri"/>
      </a:defRPr>
    </a:lvl4pPr>
    <a:lvl5pPr indent="914400" defTabSz="2438400" latinLnBrk="0">
      <a:defRPr sz="3200">
        <a:latin typeface="+mj-lt"/>
        <a:ea typeface="+mj-ea"/>
        <a:cs typeface="+mj-cs"/>
        <a:sym typeface="Calibri"/>
      </a:defRPr>
    </a:lvl5pPr>
    <a:lvl6pPr indent="1143000" defTabSz="2438400" latinLnBrk="0">
      <a:defRPr sz="3200">
        <a:latin typeface="+mj-lt"/>
        <a:ea typeface="+mj-ea"/>
        <a:cs typeface="+mj-cs"/>
        <a:sym typeface="Calibri"/>
      </a:defRPr>
    </a:lvl6pPr>
    <a:lvl7pPr indent="1371600" defTabSz="2438400" latinLnBrk="0">
      <a:defRPr sz="3200">
        <a:latin typeface="+mj-lt"/>
        <a:ea typeface="+mj-ea"/>
        <a:cs typeface="+mj-cs"/>
        <a:sym typeface="Calibri"/>
      </a:defRPr>
    </a:lvl7pPr>
    <a:lvl8pPr indent="1600200" defTabSz="2438400" latinLnBrk="0">
      <a:defRPr sz="3200">
        <a:latin typeface="+mj-lt"/>
        <a:ea typeface="+mj-ea"/>
        <a:cs typeface="+mj-cs"/>
        <a:sym typeface="Calibri"/>
      </a:defRPr>
    </a:lvl8pPr>
    <a:lvl9pPr indent="1828800" defTabSz="2438400" latinLnBrk="0">
      <a:defRPr sz="3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1750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8967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3047999" y="2244725"/>
            <a:ext cx="18288002" cy="4775202"/>
          </a:xfrm>
          <a:prstGeom prst="rect">
            <a:avLst/>
          </a:prstGeom>
        </p:spPr>
        <p:txBody>
          <a:bodyPr anchor="b"/>
          <a:lstStyle>
            <a:lvl1pPr algn="ctr">
              <a:defRPr sz="12000"/>
            </a:lvl1pPr>
          </a:lstStyle>
          <a:p>
            <a:r>
              <a:t>标题文本</a:t>
            </a:r>
          </a:p>
        </p:txBody>
      </p:sp>
      <p:sp>
        <p:nvSpPr>
          <p:cNvPr id="12" name="正文级别 1…"/>
          <p:cNvSpPr txBox="1">
            <a:spLocks noGrp="1"/>
          </p:cNvSpPr>
          <p:nvPr>
            <p:ph type="body" sz="quarter" idx="1"/>
          </p:nvPr>
        </p:nvSpPr>
        <p:spPr>
          <a:xfrm>
            <a:off x="3047999" y="7204074"/>
            <a:ext cx="18288002" cy="3311528"/>
          </a:xfrm>
          <a:prstGeom prst="rect">
            <a:avLst/>
          </a:prstGeom>
        </p:spPr>
        <p:txBody>
          <a:bodyPr/>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94" name="标题文本"/>
          <p:cNvSpPr txBox="1">
            <a:spLocks noGrp="1"/>
          </p:cNvSpPr>
          <p:nvPr>
            <p:ph type="title"/>
          </p:nvPr>
        </p:nvSpPr>
        <p:spPr>
          <a:xfrm>
            <a:off x="17449800" y="730250"/>
            <a:ext cx="5257800" cy="11623679"/>
          </a:xfrm>
          <a:prstGeom prst="rect">
            <a:avLst/>
          </a:prstGeom>
        </p:spPr>
        <p:txBody>
          <a:bodyPr/>
          <a:lstStyle/>
          <a:p>
            <a:r>
              <a:t>标题文本</a:t>
            </a:r>
          </a:p>
        </p:txBody>
      </p:sp>
      <p:sp>
        <p:nvSpPr>
          <p:cNvPr id="95" name="正文级别 1…"/>
          <p:cNvSpPr txBox="1">
            <a:spLocks noGrp="1"/>
          </p:cNvSpPr>
          <p:nvPr>
            <p:ph type="body" idx="1"/>
          </p:nvPr>
        </p:nvSpPr>
        <p:spPr>
          <a:xfrm>
            <a:off x="1676399" y="730250"/>
            <a:ext cx="15468602" cy="11623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pic>
        <p:nvPicPr>
          <p:cNvPr id="110"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111"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18"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25"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32"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33" name="正文级别 1…"/>
          <p:cNvSpPr txBox="1">
            <a:spLocks noGrp="1"/>
          </p:cNvSpPr>
          <p:nvPr>
            <p:ph type="body" idx="1"/>
          </p:nvPr>
        </p:nvSpPr>
        <p:spPr>
          <a:prstGeom prst="rect">
            <a:avLst/>
          </a:prstGeom>
        </p:spPr>
        <p:txBody>
          <a:bodyPr/>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134"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41"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42"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1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7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7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80"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181" name="正文级别 1…"/>
          <p:cNvSpPr txBox="1">
            <a:spLocks noGrp="1"/>
          </p:cNvSpPr>
          <p:nvPr>
            <p:ph type="body" sz="quarter" idx="1"/>
          </p:nvPr>
        </p:nvSpPr>
        <p:spPr>
          <a:xfrm>
            <a:off x="3047999" y="7204074"/>
            <a:ext cx="18288002" cy="3311531"/>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8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9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9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92" name="标题文本"/>
          <p:cNvSpPr txBox="1">
            <a:spLocks noGrp="1"/>
          </p:cNvSpPr>
          <p:nvPr>
            <p:ph type="title"/>
          </p:nvPr>
        </p:nvSpPr>
        <p:spPr>
          <a:prstGeom prst="rect">
            <a:avLst/>
          </a:prstGeom>
        </p:spPr>
        <p:txBody>
          <a:bodyPr lIns="121917" tIns="121917" rIns="121917" bIns="121917"/>
          <a:lstStyle/>
          <a:p>
            <a:r>
              <a:t>标题文本</a:t>
            </a:r>
          </a:p>
        </p:txBody>
      </p:sp>
      <p:sp>
        <p:nvSpPr>
          <p:cNvPr id="1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194"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02"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03"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04" name="标题文本"/>
          <p:cNvSpPr txBox="1">
            <a:spLocks noGrp="1"/>
          </p:cNvSpPr>
          <p:nvPr>
            <p:ph type="title"/>
          </p:nvPr>
        </p:nvSpPr>
        <p:spPr>
          <a:xfrm>
            <a:off x="1663700" y="3419476"/>
            <a:ext cx="21031202" cy="5705480"/>
          </a:xfrm>
          <a:prstGeom prst="rect">
            <a:avLst/>
          </a:prstGeom>
        </p:spPr>
        <p:txBody>
          <a:bodyPr lIns="121917" tIns="121917" rIns="121917" bIns="121917" anchor="b"/>
          <a:lstStyle>
            <a:lvl1pPr>
              <a:defRPr sz="12000"/>
            </a:lvl1pPr>
          </a:lstStyle>
          <a:p>
            <a:r>
              <a:t>标题文本</a:t>
            </a:r>
          </a:p>
        </p:txBody>
      </p:sp>
      <p:sp>
        <p:nvSpPr>
          <p:cNvPr id="205" name="正文级别 1…"/>
          <p:cNvSpPr txBox="1">
            <a:spLocks noGrp="1"/>
          </p:cNvSpPr>
          <p:nvPr>
            <p:ph type="body" sz="quarter" idx="1"/>
          </p:nvPr>
        </p:nvSpPr>
        <p:spPr>
          <a:xfrm>
            <a:off x="1663700" y="9178928"/>
            <a:ext cx="21031202" cy="3000379"/>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206"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2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14"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15"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16" name="标题文本"/>
          <p:cNvSpPr txBox="1">
            <a:spLocks noGrp="1"/>
          </p:cNvSpPr>
          <p:nvPr>
            <p:ph type="title"/>
          </p:nvPr>
        </p:nvSpPr>
        <p:spPr>
          <a:prstGeom prst="rect">
            <a:avLst/>
          </a:prstGeom>
        </p:spPr>
        <p:txBody>
          <a:bodyPr lIns="121917" tIns="121917" rIns="121917" bIns="121917"/>
          <a:lstStyle/>
          <a:p>
            <a:r>
              <a:t>标题文本</a:t>
            </a:r>
          </a:p>
        </p:txBody>
      </p:sp>
      <p:sp>
        <p:nvSpPr>
          <p:cNvPr id="217"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1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22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2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2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28"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229"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230"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231"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238"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39"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40"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41" name="标题文本"/>
          <p:cNvSpPr txBox="1">
            <a:spLocks noGrp="1"/>
          </p:cNvSpPr>
          <p:nvPr>
            <p:ph type="title"/>
          </p:nvPr>
        </p:nvSpPr>
        <p:spPr>
          <a:prstGeom prst="rect">
            <a:avLst/>
          </a:prstGeom>
        </p:spPr>
        <p:txBody>
          <a:bodyPr lIns="121917" tIns="121917" rIns="121917" bIns="121917"/>
          <a:lstStyle/>
          <a:p>
            <a:r>
              <a:t>标题文本</a:t>
            </a:r>
          </a:p>
        </p:txBody>
      </p:sp>
      <p:sp>
        <p:nvSpPr>
          <p:cNvPr id="24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5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5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5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25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6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6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62"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63"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264"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265"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27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73"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74"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75"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277"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27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28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8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8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88" name="标题文本"/>
          <p:cNvSpPr txBox="1">
            <a:spLocks noGrp="1"/>
          </p:cNvSpPr>
          <p:nvPr>
            <p:ph type="title"/>
          </p:nvPr>
        </p:nvSpPr>
        <p:spPr>
          <a:prstGeom prst="rect">
            <a:avLst/>
          </a:prstGeom>
        </p:spPr>
        <p:txBody>
          <a:bodyPr lIns="121917" tIns="121917" rIns="121917" bIns="121917"/>
          <a:lstStyle/>
          <a:p>
            <a:r>
              <a:t>标题文本</a:t>
            </a:r>
          </a:p>
        </p:txBody>
      </p:sp>
      <p:sp>
        <p:nvSpPr>
          <p:cNvPr id="289"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90"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29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9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9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00"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301"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30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36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6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6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70" name="幻灯片编号"/>
          <p:cNvSpPr txBox="1">
            <a:spLocks noGrp="1"/>
          </p:cNvSpPr>
          <p:nvPr>
            <p:ph type="sldNum" sz="quarter" idx="2"/>
          </p:nvPr>
        </p:nvSpPr>
        <p:spPr>
          <a:xfrm>
            <a:off x="16879640" y="12406632"/>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38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8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8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90"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391"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392"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39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0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0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40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403"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1663700" y="3419476"/>
            <a:ext cx="21031202" cy="5705477"/>
          </a:xfrm>
          <a:prstGeom prst="rect">
            <a:avLst/>
          </a:prstGeom>
        </p:spPr>
        <p:txBody>
          <a:bodyPr anchor="b"/>
          <a:lstStyle>
            <a:lvl1pPr>
              <a:defRPr sz="12000"/>
            </a:lvl1pPr>
          </a:lstStyle>
          <a:p>
            <a:r>
              <a:t>标题文本</a:t>
            </a:r>
          </a:p>
        </p:txBody>
      </p:sp>
      <p:sp>
        <p:nvSpPr>
          <p:cNvPr id="30" name="正文级别 1…"/>
          <p:cNvSpPr txBox="1">
            <a:spLocks noGrp="1"/>
          </p:cNvSpPr>
          <p:nvPr>
            <p:ph type="body" sz="quarter" idx="1"/>
          </p:nvPr>
        </p:nvSpPr>
        <p:spPr>
          <a:xfrm>
            <a:off x="1663700" y="9178928"/>
            <a:ext cx="21031202" cy="3000376"/>
          </a:xfrm>
          <a:prstGeom prst="rect">
            <a:avLst/>
          </a:prstGeom>
        </p:spPr>
        <p:txBody>
          <a:bodyPr/>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410"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11"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12"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pic>
        <p:nvPicPr>
          <p:cNvPr id="413"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414"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4"/>
          </a:xfrm>
          <a:prstGeom prst="rect">
            <a:avLst/>
          </a:prstGeom>
          <a:ln w="12700">
            <a:miter lim="400000"/>
          </a:ln>
        </p:spPr>
      </p:pic>
      <p:sp>
        <p:nvSpPr>
          <p:cNvPr id="415" name="幻灯片编号"/>
          <p:cNvSpPr txBox="1">
            <a:spLocks noGrp="1"/>
          </p:cNvSpPr>
          <p:nvPr>
            <p:ph type="sldNum" sz="quarter" idx="2"/>
          </p:nvPr>
        </p:nvSpPr>
        <p:spPr>
          <a:xfrm>
            <a:off x="16940600" y="12437113"/>
            <a:ext cx="534604"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422" name="幻灯片编号"/>
          <p:cNvSpPr txBox="1">
            <a:spLocks noGrp="1"/>
          </p:cNvSpPr>
          <p:nvPr>
            <p:ph type="sldNum" sz="quarter" idx="2"/>
          </p:nvPr>
        </p:nvSpPr>
        <p:spPr>
          <a:xfrm>
            <a:off x="16879638" y="12406632"/>
            <a:ext cx="595566"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44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4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4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4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44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4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4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56" name="标题文本"/>
          <p:cNvSpPr txBox="1">
            <a:spLocks noGrp="1"/>
          </p:cNvSpPr>
          <p:nvPr>
            <p:ph type="title"/>
          </p:nvPr>
        </p:nvSpPr>
        <p:spPr>
          <a:prstGeom prst="rect">
            <a:avLst/>
          </a:prstGeom>
        </p:spPr>
        <p:txBody>
          <a:bodyPr lIns="121917" tIns="121917" rIns="121917" bIns="121917"/>
          <a:lstStyle/>
          <a:p>
            <a:r>
              <a:t>标题文本</a:t>
            </a:r>
          </a:p>
        </p:txBody>
      </p:sp>
      <p:sp>
        <p:nvSpPr>
          <p:cNvPr id="45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5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46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6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6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6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46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47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4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7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7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80" name="标题文本"/>
          <p:cNvSpPr txBox="1">
            <a:spLocks noGrp="1"/>
          </p:cNvSpPr>
          <p:nvPr>
            <p:ph type="title"/>
          </p:nvPr>
        </p:nvSpPr>
        <p:spPr>
          <a:prstGeom prst="rect">
            <a:avLst/>
          </a:prstGeom>
        </p:spPr>
        <p:txBody>
          <a:bodyPr lIns="121917" tIns="121917" rIns="121917" bIns="121917"/>
          <a:lstStyle/>
          <a:p>
            <a:r>
              <a:t>标题文本</a:t>
            </a:r>
          </a:p>
        </p:txBody>
      </p:sp>
      <p:sp>
        <p:nvSpPr>
          <p:cNvPr id="48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9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49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49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0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0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0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05" name="标题文本"/>
          <p:cNvSpPr txBox="1">
            <a:spLocks noGrp="1"/>
          </p:cNvSpPr>
          <p:nvPr>
            <p:ph type="title"/>
          </p:nvPr>
        </p:nvSpPr>
        <p:spPr>
          <a:prstGeom prst="rect">
            <a:avLst/>
          </a:prstGeom>
        </p:spPr>
        <p:txBody>
          <a:bodyPr lIns="121917" tIns="121917" rIns="121917" bIns="121917"/>
          <a:lstStyle/>
          <a:p>
            <a:r>
              <a:t>标题文本</a:t>
            </a:r>
          </a:p>
        </p:txBody>
      </p:sp>
      <p:sp>
        <p:nvSpPr>
          <p:cNvPr id="5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5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1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52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2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2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2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2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52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52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1676399" y="3651250"/>
            <a:ext cx="10363201" cy="8702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53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3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3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3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4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54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54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5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5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5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52" name="标题文本"/>
          <p:cNvSpPr txBox="1">
            <a:spLocks noGrp="1"/>
          </p:cNvSpPr>
          <p:nvPr>
            <p:ph type="title"/>
          </p:nvPr>
        </p:nvSpPr>
        <p:spPr>
          <a:prstGeom prst="rect">
            <a:avLst/>
          </a:prstGeom>
        </p:spPr>
        <p:txBody>
          <a:bodyPr lIns="121917" tIns="121917" rIns="121917" bIns="121917"/>
          <a:lstStyle/>
          <a:p>
            <a:r>
              <a:t>标题文本</a:t>
            </a:r>
          </a:p>
        </p:txBody>
      </p:sp>
      <p:sp>
        <p:nvSpPr>
          <p:cNvPr id="55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5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56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6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6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6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56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6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61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2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2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22"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63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4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4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4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43"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644"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5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5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5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54"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55"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66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6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6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665"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666"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667"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674"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68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8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8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8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68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68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69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9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9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96" name="标题文本"/>
          <p:cNvSpPr txBox="1">
            <a:spLocks noGrp="1"/>
          </p:cNvSpPr>
          <p:nvPr>
            <p:ph type="title"/>
          </p:nvPr>
        </p:nvSpPr>
        <p:spPr>
          <a:prstGeom prst="rect">
            <a:avLst/>
          </a:prstGeom>
        </p:spPr>
        <p:txBody>
          <a:bodyPr lIns="121917" tIns="121917" rIns="121917" bIns="121917"/>
          <a:lstStyle/>
          <a:p>
            <a:r>
              <a:t>标题文本</a:t>
            </a:r>
          </a:p>
        </p:txBody>
      </p:sp>
      <p:sp>
        <p:nvSpPr>
          <p:cNvPr id="69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69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1679575" y="730250"/>
            <a:ext cx="21031202" cy="2651126"/>
          </a:xfrm>
          <a:prstGeom prst="rect">
            <a:avLst/>
          </a:prstGeom>
        </p:spPr>
        <p:txBody>
          <a:bodyPr/>
          <a:lstStyle/>
          <a:p>
            <a:r>
              <a:t>标题文本</a:t>
            </a:r>
          </a:p>
        </p:txBody>
      </p:sp>
      <p:sp>
        <p:nvSpPr>
          <p:cNvPr id="48" name="正文级别 1…"/>
          <p:cNvSpPr txBox="1">
            <a:spLocks noGrp="1"/>
          </p:cNvSpPr>
          <p:nvPr>
            <p:ph type="body" sz="quarter" idx="1"/>
          </p:nvPr>
        </p:nvSpPr>
        <p:spPr>
          <a:xfrm>
            <a:off x="1679576" y="3362325"/>
            <a:ext cx="10315577" cy="1647825"/>
          </a:xfrm>
          <a:prstGeom prst="rect">
            <a:avLst/>
          </a:prstGeom>
        </p:spPr>
        <p:txBody>
          <a:bodyPr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13"/>
          </p:nvPr>
        </p:nvSpPr>
        <p:spPr>
          <a:xfrm>
            <a:off x="12344400" y="3362325"/>
            <a:ext cx="10366379" cy="1647825"/>
          </a:xfrm>
          <a:prstGeom prst="rect">
            <a:avLst/>
          </a:prstGeom>
        </p:spPr>
        <p:txBody>
          <a:bodyPr anchor="b"/>
          <a:lstStyle/>
          <a:p>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70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0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0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0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70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71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71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1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1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20" name="标题文本"/>
          <p:cNvSpPr txBox="1">
            <a:spLocks noGrp="1"/>
          </p:cNvSpPr>
          <p:nvPr>
            <p:ph type="title"/>
          </p:nvPr>
        </p:nvSpPr>
        <p:spPr>
          <a:prstGeom prst="rect">
            <a:avLst/>
          </a:prstGeom>
        </p:spPr>
        <p:txBody>
          <a:bodyPr lIns="121917" tIns="121917" rIns="121917" bIns="121917"/>
          <a:lstStyle/>
          <a:p>
            <a:r>
              <a:t>标题文本</a:t>
            </a:r>
          </a:p>
        </p:txBody>
      </p:sp>
      <p:sp>
        <p:nvSpPr>
          <p:cNvPr id="72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2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72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3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3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3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73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73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73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74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4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4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45" name="标题文本"/>
          <p:cNvSpPr txBox="1">
            <a:spLocks noGrp="1"/>
          </p:cNvSpPr>
          <p:nvPr>
            <p:ph type="title"/>
          </p:nvPr>
        </p:nvSpPr>
        <p:spPr>
          <a:prstGeom prst="rect">
            <a:avLst/>
          </a:prstGeom>
        </p:spPr>
        <p:txBody>
          <a:bodyPr lIns="121917" tIns="121917" rIns="121917" bIns="121917"/>
          <a:lstStyle/>
          <a:p>
            <a:r>
              <a:t>标题文本</a:t>
            </a:r>
          </a:p>
        </p:txBody>
      </p:sp>
      <p:sp>
        <p:nvSpPr>
          <p:cNvPr id="7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5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76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6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6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6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6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76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76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7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7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7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7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8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8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7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92" name="标题文本"/>
          <p:cNvSpPr txBox="1">
            <a:spLocks noGrp="1"/>
          </p:cNvSpPr>
          <p:nvPr>
            <p:ph type="title"/>
          </p:nvPr>
        </p:nvSpPr>
        <p:spPr>
          <a:prstGeom prst="rect">
            <a:avLst/>
          </a:prstGeom>
        </p:spPr>
        <p:txBody>
          <a:bodyPr lIns="121917" tIns="121917" rIns="121917" bIns="121917"/>
          <a:lstStyle/>
          <a:p>
            <a:r>
              <a:t>标题文本</a:t>
            </a:r>
          </a:p>
        </p:txBody>
      </p:sp>
      <p:sp>
        <p:nvSpPr>
          <p:cNvPr id="7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9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8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0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0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0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80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8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8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16" name="媒体日-25.jpg" descr="媒体日-2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3" y="0"/>
            <a:ext cx="24381853" cy="13716002"/>
          </a:xfrm>
          <a:prstGeom prst="rect">
            <a:avLst/>
          </a:prstGeom>
          <a:ln w="12700">
            <a:miter lim="400000"/>
          </a:ln>
        </p:spPr>
      </p:pic>
      <p:sp>
        <p:nvSpPr>
          <p:cNvPr id="81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sp>
        <p:nvSpPr>
          <p:cNvPr id="87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7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7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76"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87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88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8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8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8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sp>
        <p:nvSpPr>
          <p:cNvPr id="89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9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9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9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90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0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0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07"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08"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909"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1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1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1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19"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20"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92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2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2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930"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931"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932"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792459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0665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Tree>
    <p:extLst>
      <p:ext uri="{BB962C8B-B14F-4D97-AF65-F5344CB8AC3E}">
        <p14:creationId xmlns:p14="http://schemas.microsoft.com/office/powerpoint/2010/main" val="20804183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6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66" name="正文级别 1…"/>
          <p:cNvSpPr txBox="1">
            <a:spLocks noGrp="1"/>
          </p:cNvSpPr>
          <p:nvPr>
            <p:ph type="body" sz="half" idx="1"/>
          </p:nvPr>
        </p:nvSpPr>
        <p:spPr>
          <a:xfrm>
            <a:off x="10366375" y="1974850"/>
            <a:ext cx="12344401" cy="9747254"/>
          </a:xfrm>
          <a:prstGeom prst="rect">
            <a:avLst/>
          </a:prstGeom>
        </p:spPr>
        <p:txBody>
          <a:bodyPr/>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67" name="Text Placeholder 3"/>
          <p:cNvSpPr>
            <a:spLocks noGrp="1"/>
          </p:cNvSpPr>
          <p:nvPr>
            <p:ph type="body" sz="quarter" idx="13"/>
          </p:nvPr>
        </p:nvSpPr>
        <p:spPr>
          <a:xfrm>
            <a:off x="1679575" y="4114800"/>
            <a:ext cx="7864476" cy="7623179"/>
          </a:xfrm>
          <a:prstGeom prst="rect">
            <a:avLst/>
          </a:prstGeom>
        </p:spPr>
        <p:txBody>
          <a:bodyPr/>
          <a:lstStyle/>
          <a:p>
            <a:endParaRP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148298446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26F0129-0BA9-5F4D-9DB6-138909AD26C5}"/>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t="69727" r="17838" b="1"/>
          <a:stretch/>
        </p:blipFill>
        <p:spPr>
          <a:xfrm>
            <a:off x="16274507" y="1"/>
            <a:ext cx="8067454" cy="1364414"/>
          </a:xfrm>
          <a:prstGeom prst="rect">
            <a:avLst/>
          </a:prstGeom>
          <a:effectLst>
            <a:innerShdw blurRad="63500" dist="101600" dir="5400000">
              <a:prstClr val="black">
                <a:alpha val="50000"/>
              </a:prstClr>
            </a:innerShdw>
          </a:effectLst>
        </p:spPr>
      </p:pic>
      <p:sp>
        <p:nvSpPr>
          <p:cNvPr id="3" name="内容占位符 2">
            <a:extLst>
              <a:ext uri="{FF2B5EF4-FFF2-40B4-BE49-F238E27FC236}">
                <a16:creationId xmlns:a16="http://schemas.microsoft.com/office/drawing/2014/main" id="{04EC77A0-D7A3-7E4C-91CF-2DBF08B12D34}"/>
              </a:ext>
            </a:extLst>
          </p:cNvPr>
          <p:cNvSpPr>
            <a:spLocks noGrp="1"/>
          </p:cNvSpPr>
          <p:nvPr>
            <p:ph idx="1" hasCustomPrompt="1"/>
          </p:nvPr>
        </p:nvSpPr>
        <p:spPr>
          <a:xfrm>
            <a:off x="1340901" y="2638879"/>
            <a:ext cx="21878326" cy="9672862"/>
          </a:xfrm>
          <a:prstGeom prst="rect">
            <a:avLst/>
          </a:prstGeom>
        </p:spPr>
        <p:txBody>
          <a:bodyPr>
            <a:normAutofit/>
          </a:bodyPr>
          <a:lstStyle>
            <a:lvl1pPr>
              <a:defRPr sz="4800" baseline="0">
                <a:solidFill>
                  <a:schemeClr val="tx2"/>
                </a:solidFill>
                <a:latin typeface="Arial" panose="020B0604020202020204" pitchFamily="34" charset="0"/>
              </a:defRPr>
            </a:lvl1pPr>
            <a:lvl2pPr>
              <a:defRPr sz="4000" baseline="0">
                <a:solidFill>
                  <a:schemeClr val="tx2"/>
                </a:solidFill>
                <a:latin typeface="Arial" panose="020B0604020202020204" pitchFamily="34" charset="0"/>
              </a:defRPr>
            </a:lvl2pPr>
            <a:lvl3pPr>
              <a:defRPr sz="3600" baseline="0">
                <a:solidFill>
                  <a:schemeClr val="tx2"/>
                </a:solidFill>
                <a:latin typeface="Arial" panose="020B0604020202020204" pitchFamily="34" charset="0"/>
              </a:defRPr>
            </a:lvl3pPr>
            <a:lvl4pPr>
              <a:defRPr sz="3200" baseline="0">
                <a:solidFill>
                  <a:schemeClr val="tx2"/>
                </a:solidFill>
                <a:latin typeface="Arial" panose="020B0604020202020204" pitchFamily="34" charset="0"/>
              </a:defRPr>
            </a:lvl4pPr>
            <a:lvl5pPr>
              <a:defRPr sz="3200" baseline="0">
                <a:solidFill>
                  <a:schemeClr val="tx2"/>
                </a:solidFill>
                <a:latin typeface="Arial" panose="020B0604020202020204" pitchFamily="34" charset="0"/>
              </a:defRPr>
            </a:lvl5pPr>
          </a:lstStyle>
          <a:p>
            <a:pPr lvl="0"/>
            <a:r>
              <a:rPr kumimoji="1" lang="en-US" altLang="zh-CN" dirty="0"/>
              <a:t>Content</a:t>
            </a:r>
            <a:endParaRPr kumimoji="1" lang="zh-CN" altLang="en-US" dirty="0"/>
          </a:p>
          <a:p>
            <a:pPr lvl="1"/>
            <a:r>
              <a:rPr kumimoji="1" lang="en-US" altLang="zh-CN" dirty="0"/>
              <a:t>Level 2 content</a:t>
            </a:r>
            <a:endParaRPr kumimoji="1" lang="zh-CN" altLang="en-US" dirty="0"/>
          </a:p>
          <a:p>
            <a:pPr lvl="2"/>
            <a:r>
              <a:rPr kumimoji="1" lang="en-US" altLang="zh-CN" dirty="0"/>
              <a:t>Level 3 content</a:t>
            </a:r>
            <a:endParaRPr kumimoji="1" lang="zh-CN" altLang="en-US" dirty="0"/>
          </a:p>
          <a:p>
            <a:pPr lvl="3"/>
            <a:r>
              <a:rPr kumimoji="1" lang="en-US" altLang="zh-CN" dirty="0"/>
              <a:t>Level 4 content</a:t>
            </a:r>
            <a:endParaRPr kumimoji="1" lang="zh-CN" altLang="en-US" dirty="0"/>
          </a:p>
          <a:p>
            <a:pPr lvl="4"/>
            <a:r>
              <a:rPr kumimoji="1" lang="en-US" altLang="zh-CN" dirty="0"/>
              <a:t>Level 5 content</a:t>
            </a:r>
            <a:endParaRPr kumimoji="1" lang="zh-CN" altLang="en-US" dirty="0"/>
          </a:p>
        </p:txBody>
      </p:sp>
      <p:sp>
        <p:nvSpPr>
          <p:cNvPr id="4" name="文本框 3">
            <a:extLst>
              <a:ext uri="{FF2B5EF4-FFF2-40B4-BE49-F238E27FC236}">
                <a16:creationId xmlns:a16="http://schemas.microsoft.com/office/drawing/2014/main" id="{3546609D-3046-E949-BD36-E8E218D37411}"/>
              </a:ext>
            </a:extLst>
          </p:cNvPr>
          <p:cNvSpPr txBox="1"/>
          <p:nvPr userDrawn="1"/>
        </p:nvSpPr>
        <p:spPr>
          <a:xfrm>
            <a:off x="27343511" y="-2094270"/>
            <a:ext cx="184731" cy="1569660"/>
          </a:xfrm>
          <a:prstGeom prst="rect">
            <a:avLst/>
          </a:prstGeom>
          <a:noFill/>
        </p:spPr>
        <p:txBody>
          <a:bodyPr wrap="none" rtlCol="0">
            <a:spAutoFit/>
          </a:bodyPr>
          <a:lstStyle/>
          <a:p>
            <a:endParaRPr kumimoji="1" lang="zh-CN" altLang="en-US" sz="9600" dirty="0"/>
          </a:p>
        </p:txBody>
      </p:sp>
      <p:sp>
        <p:nvSpPr>
          <p:cNvPr id="5" name="标题 1">
            <a:extLst>
              <a:ext uri="{FF2B5EF4-FFF2-40B4-BE49-F238E27FC236}">
                <a16:creationId xmlns:a16="http://schemas.microsoft.com/office/drawing/2014/main" id="{975D2B0B-5D85-264E-8A51-96BA0CAB8F65}"/>
              </a:ext>
            </a:extLst>
          </p:cNvPr>
          <p:cNvSpPr>
            <a:spLocks noGrp="1"/>
          </p:cNvSpPr>
          <p:nvPr>
            <p:ph type="title" hasCustomPrompt="1"/>
          </p:nvPr>
        </p:nvSpPr>
        <p:spPr>
          <a:xfrm>
            <a:off x="1340903" y="351880"/>
            <a:ext cx="21878326" cy="1672864"/>
          </a:xfrm>
          <a:prstGeom prst="rect">
            <a:avLst/>
          </a:prstGeom>
        </p:spPr>
        <p:txBody>
          <a:bodyPr>
            <a:normAutofit/>
          </a:bodyPr>
          <a:lstStyle>
            <a:lvl1pPr>
              <a:defRPr sz="5600" b="1" i="0" baseline="0">
                <a:latin typeface="D-DIN" panose="020B0504030202030204" pitchFamily="34" charset="0"/>
              </a:defRPr>
            </a:lvl1pPr>
          </a:lstStyle>
          <a:p>
            <a:r>
              <a:rPr kumimoji="1" lang="en-US" altLang="zh-CN" dirty="0"/>
              <a:t>Page Title</a:t>
            </a:r>
            <a:endParaRPr kumimoji="1" lang="zh-CN" altLang="en-US" dirty="0"/>
          </a:p>
        </p:txBody>
      </p:sp>
    </p:spTree>
    <p:extLst>
      <p:ext uri="{BB962C8B-B14F-4D97-AF65-F5344CB8AC3E}">
        <p14:creationId xmlns:p14="http://schemas.microsoft.com/office/powerpoint/2010/main" val="416981164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pic>
        <p:nvPicPr>
          <p:cNvPr id="159" name="远景公司介绍ppt 简化版-31.jpg" descr="远景公司介绍ppt 简化版-3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623"/>
            <a:ext cx="24384000" cy="13710762"/>
          </a:xfrm>
          <a:prstGeom prst="rect">
            <a:avLst/>
          </a:prstGeom>
          <a:ln w="12700">
            <a:miter lim="400000"/>
          </a:ln>
        </p:spPr>
      </p:pic>
      <p:sp>
        <p:nvSpPr>
          <p:cNvPr id="160" name="幻灯片编号"/>
          <p:cNvSpPr txBox="1">
            <a:spLocks noGrp="1"/>
          </p:cNvSpPr>
          <p:nvPr>
            <p:ph type="sldNum" sz="quarter" idx="2"/>
          </p:nvPr>
        </p:nvSpPr>
        <p:spPr>
          <a:xfrm>
            <a:off x="16866712" y="12404930"/>
            <a:ext cx="608494" cy="615547"/>
          </a:xfrm>
          <a:prstGeom prst="rect">
            <a:avLst/>
          </a:prstGeom>
        </p:spPr>
        <p:txBody>
          <a:bodyPr lIns="121917" tIns="121917" rIns="121917" bIns="121917"/>
          <a:lstStyle/>
          <a:p>
            <a:fld id="{86CB4B4D-7CA3-9044-876B-883B54F8677D}" type="slidenum">
              <a:t>‹#›</a:t>
            </a:fld>
            <a:endParaRPr/>
          </a:p>
        </p:txBody>
      </p:sp>
    </p:spTree>
    <p:extLst>
      <p:ext uri="{BB962C8B-B14F-4D97-AF65-F5344CB8AC3E}">
        <p14:creationId xmlns:p14="http://schemas.microsoft.com/office/powerpoint/2010/main" val="219643796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7449-EB1B-4873-BDA4-CB216E0F04A7}"/>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6B77833-2EE3-43C3-9639-94B2E76B42D2}"/>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679675C-D4AC-4D3C-82BA-60A70A278B2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3078AC9F-A2AF-450B-958C-F94CDF17F76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6F9FB9-584F-439F-92C1-684F296B336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656240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DE9E-FCA1-460C-895C-C01E7A77370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FE93CD7-0B05-4703-BD91-372A28C44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18CED39-DB4F-4E73-A81A-B164E909952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2508DB54-764B-4A41-A1AA-38DF599272E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B06C40F-56A1-4B05-BCFD-87DF764C5F08}"/>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141906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1EC1-45AB-499D-802F-714DA2A35EA4}"/>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24D117A-89C7-4459-8199-55E9D35BBF95}"/>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A173DF-86DA-46E2-8A6D-6ADE6B39A6C9}"/>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4844ABDF-F391-46FD-8D45-6628D7EF4A9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FF3A8E-4A4F-46CF-864F-05434DFD4EC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44460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42C-8F8F-418C-9F9A-E33AEE854F2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FDC5807-EA1C-43AE-823E-9B226C8CC7D3}"/>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BF149F9-8638-414B-AA13-3A43D5B9888C}"/>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A8F78B3-3770-4D51-A89F-A1777FC39C3E}"/>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56560313-FFCD-443C-BA00-3A10D4202A6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42E5D1B-9FA9-4570-A410-65A61C23E0AF}"/>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9371544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B217-C05A-4340-BF88-B59B7C5C39C7}"/>
              </a:ext>
            </a:extLst>
          </p:cNvPr>
          <p:cNvSpPr>
            <a:spLocks noGrp="1"/>
          </p:cNvSpPr>
          <p:nvPr>
            <p:ph type="title"/>
          </p:nvPr>
        </p:nvSpPr>
        <p:spPr>
          <a:xfrm>
            <a:off x="1679575" y="730250"/>
            <a:ext cx="21031200" cy="2651125"/>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A8A5B99-F0C8-4994-A41E-AAB3E08A524D}"/>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186E-3C23-4274-89A8-4912EE17ECD4}"/>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8ACD7EC-2CD1-493C-B2C2-AF8E11575C10}"/>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4FD338-AADB-43B2-B36B-1031DADC94A0}"/>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F66F270-25F1-403D-9E48-D34FA5933E0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8" name="Footer Placeholder 7">
            <a:extLst>
              <a:ext uri="{FF2B5EF4-FFF2-40B4-BE49-F238E27FC236}">
                <a16:creationId xmlns:a16="http://schemas.microsoft.com/office/drawing/2014/main" id="{47F13CB1-7E26-45DA-A571-463FBD3E0F3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CD0CAC2-CDDE-4B2A-9A1C-D35426430D66}"/>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758553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1613-3A5D-4549-9BB9-32AC7D4A60F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9F9B2A0-1BE9-4990-A462-F472C0646DBC}"/>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4" name="Footer Placeholder 3">
            <a:extLst>
              <a:ext uri="{FF2B5EF4-FFF2-40B4-BE49-F238E27FC236}">
                <a16:creationId xmlns:a16="http://schemas.microsoft.com/office/drawing/2014/main" id="{DBD59612-8272-480A-8545-FBAAD39491A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45B5BA8-5AF9-49BA-856B-ECF627568589}"/>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5783722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4ADA85-57AE-4FE8-A841-C03E6AF2818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3" name="Footer Placeholder 2">
            <a:extLst>
              <a:ext uri="{FF2B5EF4-FFF2-40B4-BE49-F238E27FC236}">
                <a16:creationId xmlns:a16="http://schemas.microsoft.com/office/drawing/2014/main" id="{5BE27839-8E9E-4978-AC8B-73F8B2FFE5C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A1E0021-4215-4D40-BC79-9B5E73C0F9A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105395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7" name="正文级别 1…"/>
          <p:cNvSpPr txBox="1">
            <a:spLocks noGrp="1"/>
          </p:cNvSpPr>
          <p:nvPr>
            <p:ph type="body" sz="quarter" idx="1"/>
          </p:nvPr>
        </p:nvSpPr>
        <p:spPr>
          <a:xfrm>
            <a:off x="1679575" y="4114800"/>
            <a:ext cx="7864476" cy="7623179"/>
          </a:xfrm>
          <a:prstGeom prst="rect">
            <a:avLst/>
          </a:prstGeom>
        </p:spPr>
        <p:txBody>
          <a:bodyPr/>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769B-CC76-4186-9F77-26616483EE2C}"/>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FA58E39-DC25-4835-99D7-3FFD05AFB50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540694E1-AE6F-4880-A2D8-80240938063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F5791-33D2-4956-896A-4DC39F51063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C4000AEF-B803-483C-AE4C-E97B663B01C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5CE02D9-8C78-432C-B7C4-3F1D0E6EC4B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2777862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39F8-61EA-4E94-BCB5-1BE653B76BBB}"/>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9AC6558-31F5-4E2A-9753-5F77DFB764ED}"/>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CED7CF99-6508-4E8D-9FC6-99EA57E588FF}"/>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716A7-4938-4A75-8EDF-695631C9DC1B}"/>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ECD89C4E-D98E-4751-90A4-ECD133B87F0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1D7AE85-FF22-4D81-863F-AF765AC6F43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9778433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8C83-0CE9-4E5D-A4A3-4547F289F458}"/>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28E6E77-F61B-41E3-AF04-0A1575C3B0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A6C6F0D-65DA-4EB8-AE4E-7B4E90C83C3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DC881886-4DA0-4364-8DAC-4469493B77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11A9580-644D-425E-9591-C7B2DF6E0AA0}"/>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33325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2BBA0-770F-4FAB-B474-95E815426282}"/>
              </a:ext>
            </a:extLst>
          </p:cNvPr>
          <p:cNvSpPr>
            <a:spLocks noGrp="1"/>
          </p:cNvSpPr>
          <p:nvPr>
            <p:ph type="title" orient="vert"/>
          </p:nvPr>
        </p:nvSpPr>
        <p:spPr>
          <a:xfrm>
            <a:off x="17449800" y="730250"/>
            <a:ext cx="5257800" cy="11623675"/>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63D128B-F5CF-4F8D-80C8-09A91917297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5E7411F-7C17-446F-A930-149D2099FD04}"/>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0E139DD7-7367-41AA-9446-6ADF38E04B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28D1A4-AEC2-4C56-9CAB-197D03D5377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80927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85" name="标题文本"/>
          <p:cNvSpPr txBox="1">
            <a:spLocks noGrp="1"/>
          </p:cNvSpPr>
          <p:nvPr>
            <p:ph type="title"/>
          </p:nvPr>
        </p:nvSpPr>
        <p:spPr>
          <a:prstGeom prst="rect">
            <a:avLst/>
          </a:prstGeom>
        </p:spPr>
        <p:txBody>
          <a:bodyPr/>
          <a:lstStyle/>
          <a:p>
            <a:r>
              <a:t>标题文本</a:t>
            </a:r>
          </a:p>
        </p:txBody>
      </p:sp>
      <p:sp>
        <p:nvSpPr>
          <p:cNvPr id="8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399" y="730250"/>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399" y="3651250"/>
            <a:ext cx="21031202" cy="8702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131382" y="12778108"/>
            <a:ext cx="576220" cy="59943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84" r:id="rId27"/>
    <p:sldLayoutId id="2147483686" r:id="rId28"/>
    <p:sldLayoutId id="2147483687" r:id="rId29"/>
    <p:sldLayoutId id="2147483688" r:id="rId30"/>
    <p:sldLayoutId id="2147483689"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6"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8" r:id="rId60"/>
    <p:sldLayoutId id="2147483729" r:id="rId61"/>
    <p:sldLayoutId id="2147483730" r:id="rId62"/>
    <p:sldLayoutId id="2147483731" r:id="rId63"/>
    <p:sldLayoutId id="2147483732" r:id="rId64"/>
    <p:sldLayoutId id="2147483733" r:id="rId65"/>
    <p:sldLayoutId id="2147483734" r:id="rId66"/>
    <p:sldLayoutId id="2147483929" r:id="rId67"/>
    <p:sldLayoutId id="2147483937" r:id="rId68"/>
    <p:sldLayoutId id="2147483938" r:id="rId69"/>
    <p:sldLayoutId id="2147483932" r:id="rId70"/>
    <p:sldLayoutId id="2147483935" r:id="rId7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401" y="730253"/>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401" y="3651250"/>
            <a:ext cx="21031202" cy="870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099110" y="12770056"/>
            <a:ext cx="608494" cy="61554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2913528211"/>
      </p:ext>
    </p:extLst>
  </p:cSld>
  <p:clrMap bg1="lt1" tx1="dk1" bg2="lt2" tx2="dk2" accent1="accent1" accent2="accent2" accent3="accent3" accent4="accent4" accent5="accent5" accent6="accent6" hlink="hlink" folHlink="folHlink"/>
  <p:sldLayoutIdLst>
    <p:sldLayoutId id="2147483960" r:id="rId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8" marR="0" indent="-64008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68BA7-C8D9-4380-A50E-53F528C005B7}"/>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0025A8B-A73C-4695-9C9E-F555EFB28398}"/>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14B8FC6-FF5E-4ADD-9721-D5667FC46B74}"/>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C16FFED3-ADDD-4A73-A11E-6825EE3C6EB6}"/>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C5DCE42C-660A-4B80-BCF2-B06909C82407}"/>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C8958D31-4C9C-4D92-9820-03BDB939BCD9}" type="slidenum">
              <a:rPr lang="en-SG" smtClean="0"/>
              <a:t>‹#›</a:t>
            </a:fld>
            <a:endParaRPr lang="en-SG"/>
          </a:p>
        </p:txBody>
      </p:sp>
    </p:spTree>
    <p:extLst>
      <p:ext uri="{BB962C8B-B14F-4D97-AF65-F5344CB8AC3E}">
        <p14:creationId xmlns:p14="http://schemas.microsoft.com/office/powerpoint/2010/main" val="469095195"/>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6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Layout" Target="../slideLayouts/slideLayout67.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Layout" Target="../slideLayouts/slideLayout6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6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E421911F-A155-1646-9DF7-8AD5FD06166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9524"/>
          <a:stretch/>
        </p:blipFill>
        <p:spPr>
          <a:xfrm>
            <a:off x="6096" y="-1"/>
            <a:ext cx="24371808" cy="12899572"/>
          </a:xfrm>
          <a:prstGeom prst="rect">
            <a:avLst/>
          </a:prstGeom>
        </p:spPr>
      </p:pic>
      <p:sp>
        <p:nvSpPr>
          <p:cNvPr id="3" name="文本框 1">
            <a:extLst>
              <a:ext uri="{FF2B5EF4-FFF2-40B4-BE49-F238E27FC236}">
                <a16:creationId xmlns:a16="http://schemas.microsoft.com/office/drawing/2014/main" id="{E47EC86F-6294-4B47-9759-6FCF850EB3A9}"/>
              </a:ext>
            </a:extLst>
          </p:cNvPr>
          <p:cNvSpPr txBox="1"/>
          <p:nvPr/>
        </p:nvSpPr>
        <p:spPr>
          <a:xfrm>
            <a:off x="747249" y="5721629"/>
            <a:ext cx="23239802" cy="1590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solidFill>
                  <a:srgbClr val="FBFDFC"/>
                </a:solidFill>
                <a:latin typeface="Helvetica Light"/>
                <a:ea typeface="Helvetica Light"/>
                <a:cs typeface="Helvetica Light"/>
                <a:sym typeface="Helvetica Light"/>
              </a:defRPr>
            </a:pPr>
            <a:r>
              <a:rPr kumimoji="0" sz="4800" b="0" i="0" u="none" strike="noStrike" kern="0" cap="none" spc="0" normalizeH="0" baseline="0" noProof="0" dirty="0">
                <a:ln>
                  <a:noFill/>
                </a:ln>
                <a:solidFill>
                  <a:srgbClr val="FBFDFC"/>
                </a:solidFill>
                <a:effectLst/>
                <a:uLnTx/>
                <a:uFillTx/>
                <a:latin typeface="Helvetica Light"/>
                <a:sym typeface="Helvetica Light"/>
              </a:rPr>
              <a:t>Envision</a:t>
            </a:r>
          </a:p>
          <a:p>
            <a:pPr marL="0" marR="0" lvl="0" indent="0" algn="l" defTabSz="2438400" rtl="0" eaLnBrk="1" fontAlgn="auto" latinLnBrk="0" hangingPunct="0">
              <a:lnSpc>
                <a:spcPct val="100000"/>
              </a:lnSpc>
              <a:spcBef>
                <a:spcPts val="0"/>
              </a:spcBef>
              <a:spcAft>
                <a:spcPts val="0"/>
              </a:spcAft>
              <a:buClrTx/>
              <a:buSzTx/>
              <a:buFontTx/>
              <a:buNone/>
              <a:tabLst/>
              <a:defRPr sz="4000">
                <a:solidFill>
                  <a:srgbClr val="FBFDFC"/>
                </a:solidFill>
                <a:latin typeface="Helvetica Light"/>
                <a:ea typeface="Helvetica Light"/>
                <a:cs typeface="Helvetica Light"/>
                <a:sym typeface="Helvetica Light"/>
              </a:defRPr>
            </a:pPr>
            <a:r>
              <a:rPr kumimoji="0" sz="4000" b="0" i="0" u="none" strike="noStrike" kern="0" cap="none" spc="0" normalizeH="0" baseline="0" noProof="0" dirty="0">
                <a:ln>
                  <a:noFill/>
                </a:ln>
                <a:solidFill>
                  <a:srgbClr val="FBFDFC"/>
                </a:solidFill>
                <a:effectLst/>
                <a:uLnTx/>
                <a:uFillTx/>
                <a:latin typeface="Helvetica Light"/>
                <a:sym typeface="Helvetica Light"/>
              </a:rPr>
              <a:t>Solve the Sustainability Challenges for the Mankind</a:t>
            </a:r>
          </a:p>
        </p:txBody>
      </p:sp>
    </p:spTree>
    <p:extLst>
      <p:ext uri="{BB962C8B-B14F-4D97-AF65-F5344CB8AC3E}">
        <p14:creationId xmlns:p14="http://schemas.microsoft.com/office/powerpoint/2010/main" val="321363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
            <a:extLst>
              <a:ext uri="{FF2B5EF4-FFF2-40B4-BE49-F238E27FC236}">
                <a16:creationId xmlns:a16="http://schemas.microsoft.com/office/drawing/2014/main" id="{1FC6089C-E33B-E34A-8543-E052C75E5F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384" y="0"/>
            <a:ext cx="24359616" cy="13716000"/>
          </a:xfrm>
          <a:prstGeom prst="rect">
            <a:avLst/>
          </a:prstGeom>
        </p:spPr>
      </p:pic>
      <p:sp>
        <p:nvSpPr>
          <p:cNvPr id="36" name="TextBox 35">
            <a:extLst>
              <a:ext uri="{FF2B5EF4-FFF2-40B4-BE49-F238E27FC236}">
                <a16:creationId xmlns:a16="http://schemas.microsoft.com/office/drawing/2014/main" id="{DB529B42-DDF3-F840-8528-4D6793CBE56A}"/>
              </a:ext>
            </a:extLst>
          </p:cNvPr>
          <p:cNvSpPr txBox="1"/>
          <p:nvPr/>
        </p:nvSpPr>
        <p:spPr>
          <a:xfrm>
            <a:off x="1259264" y="8680730"/>
            <a:ext cx="10685086"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Partner with Singapore Leading Companies</a:t>
            </a:r>
            <a:r>
              <a:rPr kumimoji="0" lang="zh-CN" altLang="en-US"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a:t>
            </a: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to create smart city solutions and products which could be duplicated worldwide</a:t>
            </a:r>
          </a:p>
        </p:txBody>
      </p:sp>
      <p:sp>
        <p:nvSpPr>
          <p:cNvPr id="37" name="TextBox 36">
            <a:extLst>
              <a:ext uri="{FF2B5EF4-FFF2-40B4-BE49-F238E27FC236}">
                <a16:creationId xmlns:a16="http://schemas.microsoft.com/office/drawing/2014/main" id="{BBA3DED4-27DD-7B4F-A4CC-901480AFD57D}"/>
              </a:ext>
            </a:extLst>
          </p:cNvPr>
          <p:cNvSpPr txBox="1"/>
          <p:nvPr/>
        </p:nvSpPr>
        <p:spPr>
          <a:xfrm>
            <a:off x="13022793" y="8815813"/>
            <a:ext cx="10999257"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11 April 2018, Envision hosted Singaporean Prime Minister Lee Hsien Loong for Smart Nation talks based on Envision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AIoT</a:t>
            </a: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technology and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EnOS</a:t>
            </a:r>
            <a:r>
              <a:rPr kumimoji="0" lang="en-US" altLang="zh-CN" sz="3600" b="0" i="0" u="none" strike="noStrike" kern="0" cap="none" spc="0" normalizeH="0" baseline="30000" noProof="0" dirty="0" err="1">
                <a:ln>
                  <a:noFill/>
                </a:ln>
                <a:solidFill>
                  <a:srgbClr val="3B3C44"/>
                </a:solidFill>
                <a:effectLst/>
                <a:uLnTx/>
                <a:uFillTx/>
                <a:latin typeface="Helvetica"/>
                <a:ea typeface="宋体"/>
                <a:cs typeface="Arial" panose="020B0604020202020204" pitchFamily="34" charset="0"/>
                <a:sym typeface="Arial"/>
              </a:rPr>
              <a:t>TM</a:t>
            </a:r>
            <a:endParaRPr kumimoji="0" lang="en-US" altLang="zh-CN" sz="3600" b="0" i="0" u="none" strike="noStrike" kern="0" cap="none" spc="0" normalizeH="0" baseline="30000" noProof="0" dirty="0">
              <a:ln>
                <a:noFill/>
              </a:ln>
              <a:solidFill>
                <a:srgbClr val="3B3C44"/>
              </a:solidFill>
              <a:effectLst/>
              <a:uLnTx/>
              <a:uFillTx/>
              <a:latin typeface="Helvetica"/>
              <a:ea typeface="宋体"/>
              <a:cs typeface="Arial" panose="020B0604020202020204" pitchFamily="34" charset="0"/>
              <a:sym typeface="Arial"/>
            </a:endParaRPr>
          </a:p>
          <a:p>
            <a:pPr marL="342900" marR="0" lvl="0" indent="-342900" algn="l" defTabSz="2438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zh-CN" altLang="en-US"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endParaRPr>
          </a:p>
        </p:txBody>
      </p:sp>
    </p:spTree>
    <p:extLst>
      <p:ext uri="{BB962C8B-B14F-4D97-AF65-F5344CB8AC3E}">
        <p14:creationId xmlns:p14="http://schemas.microsoft.com/office/powerpoint/2010/main" val="384919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e are committed to creating a world of beautiful energy">
            <a:extLst>
              <a:ext uri="{FF2B5EF4-FFF2-40B4-BE49-F238E27FC236}">
                <a16:creationId xmlns:a16="http://schemas.microsoft.com/office/drawing/2014/main" id="{49379179-72DF-614E-B084-FE371B8ED774}"/>
              </a:ext>
            </a:extLst>
          </p:cNvPr>
          <p:cNvSpPr txBox="1"/>
          <p:nvPr/>
        </p:nvSpPr>
        <p:spPr>
          <a:xfrm>
            <a:off x="1000139" y="7859913"/>
            <a:ext cx="8852526" cy="1374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pPr marL="0" marR="0" lvl="0" indent="0" algn="l" defTabSz="2438400" rtl="0" eaLnBrk="1" fontAlgn="auto" latinLnBrk="0" hangingPunct="0">
              <a:lnSpc>
                <a:spcPct val="120000"/>
              </a:lnSpc>
              <a:spcBef>
                <a:spcPts val="0"/>
              </a:spcBef>
              <a:spcAft>
                <a:spcPts val="0"/>
              </a:spcAft>
              <a:buClrTx/>
              <a:buSzTx/>
              <a:buFontTx/>
              <a:buNone/>
              <a:tabLst/>
              <a:defRPr/>
            </a:pPr>
            <a:r>
              <a:rPr kumimoji="0" lang="en-US" sz="3900" b="0" i="0" u="none" strike="noStrike" kern="0" cap="none" spc="0" normalizeH="0" baseline="0" noProof="0" dirty="0" err="1">
                <a:ln>
                  <a:noFill/>
                </a:ln>
                <a:solidFill>
                  <a:srgbClr val="3B3B3C"/>
                </a:solidFill>
                <a:effectLst/>
                <a:uLnTx/>
                <a:uFillTx/>
                <a:latin typeface="Helvetica Neue"/>
                <a:sym typeface="Helvetica Neue"/>
              </a:rPr>
              <a:t>EnOS</a:t>
            </a:r>
            <a:r>
              <a:rPr kumimoji="0" lang="zh-CN" altLang="en-US" sz="3900" b="0" i="0" u="none" strike="noStrike" kern="0" cap="none" spc="0" normalizeH="0" baseline="0" noProof="0" dirty="0">
                <a:ln>
                  <a:noFill/>
                </a:ln>
                <a:solidFill>
                  <a:srgbClr val="3B3B3C"/>
                </a:solidFill>
                <a:effectLst/>
                <a:uLnTx/>
                <a:uFillTx/>
                <a:latin typeface="Helvetica Neue"/>
                <a:sym typeface="Helvetica Neue"/>
              </a:rPr>
              <a:t>™</a:t>
            </a:r>
            <a:r>
              <a:rPr kumimoji="0" lang="en-US" sz="3900" b="0" i="0" u="none" strike="noStrike" kern="0" cap="none" spc="0" normalizeH="0" baseline="0" noProof="0" dirty="0">
                <a:ln>
                  <a:noFill/>
                </a:ln>
                <a:solidFill>
                  <a:srgbClr val="3B3B3C"/>
                </a:solidFill>
                <a:effectLst/>
                <a:uLnTx/>
                <a:uFillTx/>
                <a:latin typeface="Helvetica Neue"/>
                <a:sym typeface="Helvetica Neue"/>
              </a:rPr>
              <a:t> will become the underlying OS of Singapore Smart </a:t>
            </a:r>
            <a:r>
              <a:rPr kumimoji="0" lang="en-US" altLang="zh-CN" sz="3900" b="0" i="0" u="none" strike="noStrike" kern="0" cap="none" spc="0" normalizeH="0" baseline="0" noProof="0" dirty="0">
                <a:ln>
                  <a:noFill/>
                </a:ln>
                <a:solidFill>
                  <a:srgbClr val="3B3B3C"/>
                </a:solidFill>
                <a:effectLst/>
                <a:uLnTx/>
                <a:uFillTx/>
                <a:latin typeface="Helvetica Neue"/>
                <a:sym typeface="Helvetica Neue"/>
              </a:rPr>
              <a:t>Nation platform</a:t>
            </a:r>
            <a:endParaRPr kumimoji="0" sz="3900" b="0" i="0" u="none" strike="noStrike" kern="0" cap="none" spc="0" normalizeH="0" baseline="0" noProof="0" dirty="0">
              <a:ln>
                <a:noFill/>
              </a:ln>
              <a:solidFill>
                <a:srgbClr val="3B3B3C"/>
              </a:solidFill>
              <a:effectLst/>
              <a:uLnTx/>
              <a:uFillTx/>
              <a:latin typeface="Helvetica Neue"/>
              <a:sym typeface="Helvetica Neue"/>
            </a:endParaRPr>
          </a:p>
        </p:txBody>
      </p:sp>
      <p:sp>
        <p:nvSpPr>
          <p:cNvPr id="3" name="Envision is a leading digital energy company.…">
            <a:extLst>
              <a:ext uri="{FF2B5EF4-FFF2-40B4-BE49-F238E27FC236}">
                <a16:creationId xmlns:a16="http://schemas.microsoft.com/office/drawing/2014/main" id="{939B93A4-C4A7-1B4D-A8BF-6AFEC0087948}"/>
              </a:ext>
            </a:extLst>
          </p:cNvPr>
          <p:cNvSpPr txBox="1"/>
          <p:nvPr/>
        </p:nvSpPr>
        <p:spPr>
          <a:xfrm>
            <a:off x="11620500" y="7950868"/>
            <a:ext cx="12611100" cy="3754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sz="2800" b="0" i="0" u="none" strike="noStrike" kern="0" cap="none" spc="0" normalizeH="0" baseline="0" noProof="0" dirty="0">
                <a:ln>
                  <a:noFill/>
                </a:ln>
                <a:solidFill>
                  <a:srgbClr val="3B3B3C"/>
                </a:solidFill>
                <a:effectLst/>
                <a:uLnTx/>
                <a:uFillTx/>
                <a:latin typeface="Helvetica Light"/>
                <a:sym typeface="Helvetica Light"/>
              </a:rPr>
              <a:t>Envision Digital won the tender from Government Technology Agency of Singapore to host and develop the Device Management Control and Data Acquisition System (DECADA) </a:t>
            </a:r>
            <a:endParaRPr kumimoji="0" lang="en-US" altLang="zh-CN"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DECADA will become  the common IoT platform for all 104 government agencies</a:t>
            </a: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lang="en-US" sz="2800" b="0" i="0" u="none" strike="noStrike" kern="0" cap="none" spc="0" normalizeH="0" baseline="0" noProof="0" dirty="0">
              <a:ln>
                <a:noFill/>
              </a:ln>
              <a:solidFill>
                <a:srgbClr val="3B3B3C"/>
              </a:solidFill>
              <a:effectLst/>
              <a:uLnTx/>
              <a:uFillTx/>
              <a:latin typeface="Arial" panose="020B0604020202020204" pitchFamily="34" charset="0"/>
              <a:cs typeface="Arial" panose="020B0604020202020204" pitchFamily="34" charset="0"/>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Singapore’s SNSP (Smart Nation Sensor Platform) will be powered entirely by DECADA &amp; ENOS</a:t>
            </a:r>
            <a:r>
              <a:rPr kumimoji="0" lang="en-US" sz="2800" b="0" i="0" u="none" strike="noStrike" kern="0" cap="none" spc="0" normalizeH="0" baseline="30000" noProof="0" dirty="0">
                <a:ln>
                  <a:noFill/>
                </a:ln>
                <a:solidFill>
                  <a:srgbClr val="3B3B3C"/>
                </a:solidFill>
                <a:effectLst/>
                <a:uLnTx/>
                <a:uFillTx/>
                <a:latin typeface="Helvetica Light"/>
                <a:sym typeface="Helvetica Light"/>
              </a:rPr>
              <a:t>TM</a:t>
            </a:r>
            <a:r>
              <a:rPr kumimoji="0" lang="en-US" sz="2800" b="0" i="0" u="none" strike="noStrike" kern="0" cap="none" spc="0" normalizeH="0" baseline="0" noProof="0" dirty="0">
                <a:ln>
                  <a:noFill/>
                </a:ln>
                <a:solidFill>
                  <a:srgbClr val="3B3B3C"/>
                </a:solidFill>
                <a:effectLst/>
                <a:uLnTx/>
                <a:uFillTx/>
                <a:latin typeface="Helvetica Light"/>
                <a:sym typeface="Helvetica Light"/>
              </a:rPr>
              <a:t> </a:t>
            </a:r>
          </a:p>
        </p:txBody>
      </p:sp>
      <p:pic>
        <p:nvPicPr>
          <p:cNvPr id="4" name="图片 4">
            <a:extLst>
              <a:ext uri="{FF2B5EF4-FFF2-40B4-BE49-F238E27FC236}">
                <a16:creationId xmlns:a16="http://schemas.microsoft.com/office/drawing/2014/main" id="{102208D5-06C3-1146-A303-1A305EEA8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7160284"/>
          </a:xfrm>
          <a:prstGeom prst="rect">
            <a:avLst/>
          </a:prstGeom>
        </p:spPr>
      </p:pic>
    </p:spTree>
    <p:extLst>
      <p:ext uri="{BB962C8B-B14F-4D97-AF65-F5344CB8AC3E}">
        <p14:creationId xmlns:p14="http://schemas.microsoft.com/office/powerpoint/2010/main" val="2136166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远景公司介绍ppt 1120-37.png" descr="远景公司介绍ppt 1120-37.png">
            <a:extLst>
              <a:ext uri="{FF2B5EF4-FFF2-40B4-BE49-F238E27FC236}">
                <a16:creationId xmlns:a16="http://schemas.microsoft.com/office/drawing/2014/main" id="{89A06368-96B1-4344-8900-57116CFD6239}"/>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894607"/>
            <a:ext cx="24375403" cy="10821393"/>
          </a:xfrm>
          <a:prstGeom prst="rect">
            <a:avLst/>
          </a:prstGeom>
          <a:ln w="12700">
            <a:miter lim="400000"/>
          </a:ln>
        </p:spPr>
      </p:pic>
      <p:sp>
        <p:nvSpPr>
          <p:cNvPr id="4" name="Title 1">
            <a:extLst>
              <a:ext uri="{FF2B5EF4-FFF2-40B4-BE49-F238E27FC236}">
                <a16:creationId xmlns:a16="http://schemas.microsoft.com/office/drawing/2014/main" id="{463882EF-D21E-4349-B2B2-10660D94431A}"/>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Global Representative Customers</a:t>
            </a:r>
            <a:endParaRPr lang="en-US" sz="4400" b="0" dirty="0">
              <a:solidFill>
                <a:srgbClr val="3B3B3C"/>
              </a:solidFill>
              <a:latin typeface="Helvetica Neue"/>
              <a:sym typeface="Helvetica Neue"/>
            </a:endParaRPr>
          </a:p>
        </p:txBody>
      </p:sp>
      <p:pic>
        <p:nvPicPr>
          <p:cNvPr id="5" name="Picture 4">
            <a:extLst>
              <a:ext uri="{FF2B5EF4-FFF2-40B4-BE49-F238E27FC236}">
                <a16:creationId xmlns:a16="http://schemas.microsoft.com/office/drawing/2014/main" id="{9CEB2D92-60ED-472D-AB28-72CA8D9C7EC0}"/>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693730" y="10503640"/>
            <a:ext cx="2445870" cy="635506"/>
          </a:xfrm>
          <a:prstGeom prst="rect">
            <a:avLst/>
          </a:prstGeom>
        </p:spPr>
      </p:pic>
    </p:spTree>
    <p:extLst>
      <p:ext uri="{BB962C8B-B14F-4D97-AF65-F5344CB8AC3E}">
        <p14:creationId xmlns:p14="http://schemas.microsoft.com/office/powerpoint/2010/main" val="1412010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64C2B5-2608-EC4F-83D8-2123DBD10460}"/>
              </a:ext>
            </a:extLst>
          </p:cNvPr>
          <p:cNvSpPr/>
          <p:nvPr/>
        </p:nvSpPr>
        <p:spPr>
          <a:xfrm>
            <a:off x="1065497" y="2235137"/>
            <a:ext cx="9543178" cy="4462760"/>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Self-Consumption + Demand Charge Mitigation </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Charging stations introduce demand peaks, impacting rate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Storage + Smart EMS Control reduces these demand peaks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Solar covers self-consumption and contributes to reducing demand peaks</a:t>
            </a:r>
          </a:p>
        </p:txBody>
      </p:sp>
      <p:sp>
        <p:nvSpPr>
          <p:cNvPr id="4" name="Rectangle 3">
            <a:extLst>
              <a:ext uri="{FF2B5EF4-FFF2-40B4-BE49-F238E27FC236}">
                <a16:creationId xmlns:a16="http://schemas.microsoft.com/office/drawing/2014/main" id="{B23F0B74-C86A-C34E-9A5A-FA205FD8DA8A}"/>
              </a:ext>
            </a:extLst>
          </p:cNvPr>
          <p:cNvSpPr/>
          <p:nvPr/>
        </p:nvSpPr>
        <p:spPr>
          <a:xfrm>
            <a:off x="1065497" y="7202769"/>
            <a:ext cx="9320138" cy="4278094"/>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Additional Grid Services Opportunities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shifting (for optimal time-of-use)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shedding (during flex alerts)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Monetization of Surplus Energy &amp; Capacity </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Energy Arbitrage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Demand Response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Flexibility</a:t>
            </a: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Optimization trough PV + Storage</a:t>
            </a:r>
            <a:endParaRPr lang="en-US" sz="4400" b="0" dirty="0">
              <a:solidFill>
                <a:srgbClr val="3B3B3C"/>
              </a:solidFill>
              <a:latin typeface="Helvetica Neue"/>
              <a:sym typeface="Helvetica Neue"/>
            </a:endParaRPr>
          </a:p>
        </p:txBody>
      </p:sp>
      <p:pic>
        <p:nvPicPr>
          <p:cNvPr id="10" name="Picture 9">
            <a:extLst>
              <a:ext uri="{FF2B5EF4-FFF2-40B4-BE49-F238E27FC236}">
                <a16:creationId xmlns:a16="http://schemas.microsoft.com/office/drawing/2014/main" id="{3C3B7BC7-3A33-0E4F-AD3B-98BD6F60E2CF}"/>
              </a:ext>
            </a:extLst>
          </p:cNvPr>
          <p:cNvPicPr>
            <a:picLocks noChangeAspect="1"/>
          </p:cNvPicPr>
          <p:nvPr/>
        </p:nvPicPr>
        <p:blipFill>
          <a:blip r:embed="rId2"/>
          <a:stretch>
            <a:fillRect/>
          </a:stretch>
        </p:blipFill>
        <p:spPr>
          <a:xfrm>
            <a:off x="11074598" y="3687474"/>
            <a:ext cx="12972909" cy="6341051"/>
          </a:xfrm>
          <a:prstGeom prst="rect">
            <a:avLst/>
          </a:prstGeom>
        </p:spPr>
      </p:pic>
    </p:spTree>
    <p:extLst>
      <p:ext uri="{BB962C8B-B14F-4D97-AF65-F5344CB8AC3E}">
        <p14:creationId xmlns:p14="http://schemas.microsoft.com/office/powerpoint/2010/main" val="2038560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3854045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1277430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a:extLst>
              <a:ext uri="{FF2B5EF4-FFF2-40B4-BE49-F238E27FC236}">
                <a16:creationId xmlns:a16="http://schemas.microsoft.com/office/drawing/2014/main" id="{9C03D2F3-453A-2F45-ABF9-BF9B729907F5}"/>
              </a:ext>
            </a:extLst>
          </p:cNvPr>
          <p:cNvSpPr txBox="1">
            <a:spLocks/>
          </p:cNvSpPr>
          <p:nvPr/>
        </p:nvSpPr>
        <p:spPr>
          <a:xfrm>
            <a:off x="1340902" y="630481"/>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0" indent="0">
              <a:spcBef>
                <a:spcPts val="0"/>
              </a:spcBef>
              <a:buSzTx/>
              <a:buNone/>
            </a:pPr>
            <a:r>
              <a:rPr lang="en-US" altLang="zh-CN" sz="4800" dirty="0">
                <a:solidFill>
                  <a:srgbClr val="3B3B3C"/>
                </a:solidFill>
                <a:latin typeface="Helvetica Neue"/>
                <a:sym typeface="Calibri Light"/>
              </a:rPr>
              <a:t>Case Study: </a:t>
            </a:r>
            <a:r>
              <a:rPr lang="en-US" altLang="zh-CN" sz="4800" dirty="0">
                <a:solidFill>
                  <a:srgbClr val="3B3B3C"/>
                </a:solidFill>
                <a:latin typeface="Helvetica Neue"/>
                <a:sym typeface="Helvetica"/>
              </a:rPr>
              <a:t>Microsoft Smart Building &amp; Facility Management </a:t>
            </a:r>
            <a:endParaRPr lang="zh-CN" altLang="en-US" sz="4800" dirty="0">
              <a:solidFill>
                <a:srgbClr val="3B3B3C"/>
              </a:solidFill>
              <a:latin typeface="Helvetica Neue"/>
              <a:sym typeface="Calibri Light"/>
            </a:endParaRPr>
          </a:p>
        </p:txBody>
      </p:sp>
      <p:sp>
        <p:nvSpPr>
          <p:cNvPr id="3" name="文本占位符 2">
            <a:extLst>
              <a:ext uri="{FF2B5EF4-FFF2-40B4-BE49-F238E27FC236}">
                <a16:creationId xmlns:a16="http://schemas.microsoft.com/office/drawing/2014/main" id="{1166A2C5-C4A6-BD41-A767-95F583011E6E}"/>
              </a:ext>
            </a:extLst>
          </p:cNvPr>
          <p:cNvSpPr txBox="1">
            <a:spLocks/>
          </p:cNvSpPr>
          <p:nvPr/>
        </p:nvSpPr>
        <p:spPr>
          <a:xfrm>
            <a:off x="1340902" y="1509617"/>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r>
              <a:rPr kumimoji="1" lang="en-US" altLang="zh-CN" sz="4000" dirty="0">
                <a:latin typeface="+mn-lt"/>
              </a:rPr>
              <a:t>Provide Best Employee Experience with Lower Operation Cost</a:t>
            </a:r>
            <a:endParaRPr kumimoji="1" lang="zh-CN" altLang="en-US" sz="4000" dirty="0">
              <a:latin typeface="+mn-lt"/>
            </a:endParaRPr>
          </a:p>
        </p:txBody>
      </p:sp>
      <p:pic>
        <p:nvPicPr>
          <p:cNvPr id="4" name="图片 12">
            <a:extLst>
              <a:ext uri="{FF2B5EF4-FFF2-40B4-BE49-F238E27FC236}">
                <a16:creationId xmlns:a16="http://schemas.microsoft.com/office/drawing/2014/main" id="{8BAFE802-E879-CB41-9937-A6251BE23E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7527" y="3279007"/>
            <a:ext cx="12729938" cy="8345734"/>
          </a:xfrm>
          <a:prstGeom prst="rect">
            <a:avLst/>
          </a:prstGeom>
          <a:solidFill>
            <a:schemeClr val="tx1">
              <a:lumMod val="65000"/>
              <a:lumOff val="35000"/>
            </a:schemeClr>
          </a:solidFill>
          <a:effectLst/>
        </p:spPr>
      </p:pic>
      <p:sp>
        <p:nvSpPr>
          <p:cNvPr id="5" name="矩形 15">
            <a:extLst>
              <a:ext uri="{FF2B5EF4-FFF2-40B4-BE49-F238E27FC236}">
                <a16:creationId xmlns:a16="http://schemas.microsoft.com/office/drawing/2014/main" id="{C92355C0-4AEE-0846-9C53-D1DDEFBD10BD}"/>
              </a:ext>
            </a:extLst>
          </p:cNvPr>
          <p:cNvSpPr/>
          <p:nvPr/>
        </p:nvSpPr>
        <p:spPr>
          <a:xfrm>
            <a:off x="3205536" y="2795456"/>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10,000+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Sensors</a:t>
            </a:r>
            <a:endParaRPr lang="zh-CN" altLang="en-US" sz="4000" b="1" dirty="0">
              <a:latin typeface="D-DIN" panose="020B0504030202030204" pitchFamily="34" charset="0"/>
              <a:ea typeface="D-DIN DIN-Bold" charset="0"/>
              <a:cs typeface="D-DIN DIN-Bold" charset="0"/>
            </a:endParaRPr>
          </a:p>
        </p:txBody>
      </p:sp>
      <p:sp>
        <p:nvSpPr>
          <p:cNvPr id="6" name="矩形 16">
            <a:extLst>
              <a:ext uri="{FF2B5EF4-FFF2-40B4-BE49-F238E27FC236}">
                <a16:creationId xmlns:a16="http://schemas.microsoft.com/office/drawing/2014/main" id="{1AB91E19-9D53-5849-97CD-B5362C4F4579}"/>
              </a:ext>
            </a:extLst>
          </p:cNvPr>
          <p:cNvSpPr/>
          <p:nvPr/>
        </p:nvSpPr>
        <p:spPr>
          <a:xfrm>
            <a:off x="3205535" y="3588522"/>
            <a:ext cx="847199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Fast and easy connection for more than 30 different</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types and brands of smart devices and sensors.</a:t>
            </a:r>
          </a:p>
        </p:txBody>
      </p:sp>
      <p:grpSp>
        <p:nvGrpSpPr>
          <p:cNvPr id="7" name="组合 97">
            <a:extLst>
              <a:ext uri="{FF2B5EF4-FFF2-40B4-BE49-F238E27FC236}">
                <a16:creationId xmlns:a16="http://schemas.microsoft.com/office/drawing/2014/main" id="{F3F6A1E2-1B72-DF4E-BBCC-98AE51315776}"/>
              </a:ext>
            </a:extLst>
          </p:cNvPr>
          <p:cNvGrpSpPr/>
          <p:nvPr/>
        </p:nvGrpSpPr>
        <p:grpSpPr>
          <a:xfrm>
            <a:off x="1479110" y="2995516"/>
            <a:ext cx="1316276" cy="1316276"/>
            <a:chOff x="739555" y="1497758"/>
            <a:chExt cx="658138" cy="658138"/>
          </a:xfrm>
        </p:grpSpPr>
        <p:sp>
          <p:nvSpPr>
            <p:cNvPr id="8" name="椭圆 14">
              <a:extLst>
                <a:ext uri="{FF2B5EF4-FFF2-40B4-BE49-F238E27FC236}">
                  <a16:creationId xmlns:a16="http://schemas.microsoft.com/office/drawing/2014/main" id="{FC115433-1D58-1847-8BE9-1B6B08A54E86}"/>
                </a:ext>
              </a:extLst>
            </p:cNvPr>
            <p:cNvSpPr/>
            <p:nvPr/>
          </p:nvSpPr>
          <p:spPr>
            <a:xfrm>
              <a:off x="739555" y="1497758"/>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9" name="图片 45">
              <a:extLst>
                <a:ext uri="{FF2B5EF4-FFF2-40B4-BE49-F238E27FC236}">
                  <a16:creationId xmlns:a16="http://schemas.microsoft.com/office/drawing/2014/main" id="{DF991F38-A42C-3B42-8406-A892B3437A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441" y="1555221"/>
              <a:ext cx="504685" cy="504685"/>
            </a:xfrm>
            <a:prstGeom prst="rect">
              <a:avLst/>
            </a:prstGeom>
          </p:spPr>
        </p:pic>
      </p:grpSp>
      <p:sp>
        <p:nvSpPr>
          <p:cNvPr id="10" name="矩形 49">
            <a:extLst>
              <a:ext uri="{FF2B5EF4-FFF2-40B4-BE49-F238E27FC236}">
                <a16:creationId xmlns:a16="http://schemas.microsoft.com/office/drawing/2014/main" id="{5FE13B81-9B87-AA4C-BEDC-40F8D8B866E4}"/>
              </a:ext>
            </a:extLst>
          </p:cNvPr>
          <p:cNvSpPr/>
          <p:nvPr/>
        </p:nvSpPr>
        <p:spPr>
          <a:xfrm>
            <a:off x="3205536" y="4665982"/>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Energy Cost Saving</a:t>
            </a:r>
            <a:endParaRPr lang="zh-CN" altLang="en-US" sz="4000" b="1" dirty="0">
              <a:latin typeface="D-DIN" panose="020B0504030202030204" pitchFamily="34" charset="0"/>
              <a:ea typeface="D-DIN DIN-Bold" charset="0"/>
              <a:cs typeface="D-DIN DIN-Bold" charset="0"/>
            </a:endParaRPr>
          </a:p>
        </p:txBody>
      </p:sp>
      <p:sp>
        <p:nvSpPr>
          <p:cNvPr id="11" name="矩形 50">
            <a:extLst>
              <a:ext uri="{FF2B5EF4-FFF2-40B4-BE49-F238E27FC236}">
                <a16:creationId xmlns:a16="http://schemas.microsoft.com/office/drawing/2014/main" id="{1FB5C32D-0D4D-C94C-B158-9AD8A4E69FAA}"/>
              </a:ext>
            </a:extLst>
          </p:cNvPr>
          <p:cNvSpPr/>
          <p:nvPr/>
        </p:nvSpPr>
        <p:spPr>
          <a:xfrm>
            <a:off x="3205536" y="5459048"/>
            <a:ext cx="8471992"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1.1</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MWh</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Envision</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Storage</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system</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installed to move peak hour energy consumption to off-peak hours.</a:t>
            </a:r>
          </a:p>
        </p:txBody>
      </p:sp>
      <p:sp>
        <p:nvSpPr>
          <p:cNvPr id="12" name="矩形 55">
            <a:extLst>
              <a:ext uri="{FF2B5EF4-FFF2-40B4-BE49-F238E27FC236}">
                <a16:creationId xmlns:a16="http://schemas.microsoft.com/office/drawing/2014/main" id="{C17A8620-575E-3B4F-A900-3DA518726218}"/>
              </a:ext>
            </a:extLst>
          </p:cNvPr>
          <p:cNvSpPr/>
          <p:nvPr/>
        </p:nvSpPr>
        <p:spPr>
          <a:xfrm>
            <a:off x="3205536" y="6536509"/>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60+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Additional</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Charging</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Piles</a:t>
            </a:r>
            <a:endParaRPr lang="zh-CN" altLang="en-US" sz="4000" b="1" dirty="0">
              <a:latin typeface="D-DIN" panose="020B0504030202030204" pitchFamily="34" charset="0"/>
              <a:ea typeface="D-DIN DIN-Bold" charset="0"/>
              <a:cs typeface="D-DIN DIN-Bold" charset="0"/>
            </a:endParaRPr>
          </a:p>
        </p:txBody>
      </p:sp>
      <p:sp>
        <p:nvSpPr>
          <p:cNvPr id="13" name="矩形 56">
            <a:extLst>
              <a:ext uri="{FF2B5EF4-FFF2-40B4-BE49-F238E27FC236}">
                <a16:creationId xmlns:a16="http://schemas.microsoft.com/office/drawing/2014/main" id="{CD3A9952-BA07-EE4B-9774-F681C16178FD}"/>
              </a:ext>
            </a:extLst>
          </p:cNvPr>
          <p:cNvSpPr/>
          <p:nvPr/>
        </p:nvSpPr>
        <p:spPr>
          <a:xfrm>
            <a:off x="3205536" y="7329574"/>
            <a:ext cx="806184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Additional charging piles supported by storage system, without large CAPEX upgrading grid capacity.</a:t>
            </a:r>
          </a:p>
        </p:txBody>
      </p:sp>
      <p:sp>
        <p:nvSpPr>
          <p:cNvPr id="14" name="矩形 61">
            <a:extLst>
              <a:ext uri="{FF2B5EF4-FFF2-40B4-BE49-F238E27FC236}">
                <a16:creationId xmlns:a16="http://schemas.microsoft.com/office/drawing/2014/main" id="{3C758EA0-6F45-D747-B3BB-01E5D31DE5B0}"/>
              </a:ext>
            </a:extLst>
          </p:cNvPr>
          <p:cNvSpPr/>
          <p:nvPr/>
        </p:nvSpPr>
        <p:spPr>
          <a:xfrm>
            <a:off x="3205536" y="8407035"/>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Data</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Visualization</a:t>
            </a:r>
            <a:endParaRPr lang="zh-CN" altLang="en-US" sz="4000" b="1" dirty="0">
              <a:latin typeface="D-DIN" panose="020B0504030202030204" pitchFamily="34" charset="0"/>
              <a:ea typeface="D-DIN DIN-Bold" charset="0"/>
              <a:cs typeface="D-DIN DIN-Bold" charset="0"/>
            </a:endParaRPr>
          </a:p>
        </p:txBody>
      </p:sp>
      <p:sp>
        <p:nvSpPr>
          <p:cNvPr id="15" name="矩形 62">
            <a:extLst>
              <a:ext uri="{FF2B5EF4-FFF2-40B4-BE49-F238E27FC236}">
                <a16:creationId xmlns:a16="http://schemas.microsoft.com/office/drawing/2014/main" id="{4530AA43-48E1-BF42-8FC0-25A8C3B2DFED}"/>
              </a:ext>
            </a:extLst>
          </p:cNvPr>
          <p:cNvSpPr/>
          <p:nvPr/>
        </p:nvSpPr>
        <p:spPr>
          <a:xfrm>
            <a:off x="3205535" y="9200100"/>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Using integrated 3</a:t>
            </a:r>
            <a:r>
              <a:rPr lang="en-US" altLang="zh-CN" sz="2400" baseline="30000" dirty="0">
                <a:solidFill>
                  <a:prstClr val="black">
                    <a:lumMod val="50000"/>
                    <a:lumOff val="50000"/>
                  </a:prstClr>
                </a:solidFill>
                <a:latin typeface="Arial" charset="0"/>
                <a:ea typeface="Arial" charset="0"/>
                <a:cs typeface="Arial" charset="0"/>
              </a:rPr>
              <a:t>rd</a:t>
            </a:r>
            <a:r>
              <a:rPr lang="en-US" altLang="zh-CN" sz="2400" dirty="0">
                <a:solidFill>
                  <a:prstClr val="black">
                    <a:lumMod val="50000"/>
                    <a:lumOff val="50000"/>
                  </a:prstClr>
                </a:solidFill>
                <a:latin typeface="Arial" charset="0"/>
                <a:ea typeface="Arial" charset="0"/>
                <a:cs typeface="Arial" charset="0"/>
              </a:rPr>
              <a:t> party tools for data visualization, helps property managers to figure out defects at one glance.</a:t>
            </a:r>
          </a:p>
        </p:txBody>
      </p:sp>
      <p:sp>
        <p:nvSpPr>
          <p:cNvPr id="16" name="矩形 76">
            <a:extLst>
              <a:ext uri="{FF2B5EF4-FFF2-40B4-BE49-F238E27FC236}">
                <a16:creationId xmlns:a16="http://schemas.microsoft.com/office/drawing/2014/main" id="{5163EF9B-C4B6-3B4A-9460-E8BC323E546E}"/>
              </a:ext>
            </a:extLst>
          </p:cNvPr>
          <p:cNvSpPr/>
          <p:nvPr/>
        </p:nvSpPr>
        <p:spPr>
          <a:xfrm>
            <a:off x="3205536" y="10277563"/>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Space Optimization</a:t>
            </a:r>
            <a:endParaRPr lang="zh-CN" altLang="en-US" sz="4000" b="1" dirty="0">
              <a:latin typeface="D-DIN" panose="020B0504030202030204" pitchFamily="34" charset="0"/>
              <a:ea typeface="D-DIN DIN-Bold" charset="0"/>
              <a:cs typeface="D-DIN DIN-Bold" charset="0"/>
            </a:endParaRPr>
          </a:p>
        </p:txBody>
      </p:sp>
      <p:sp>
        <p:nvSpPr>
          <p:cNvPr id="17" name="矩形 77">
            <a:extLst>
              <a:ext uri="{FF2B5EF4-FFF2-40B4-BE49-F238E27FC236}">
                <a16:creationId xmlns:a16="http://schemas.microsoft.com/office/drawing/2014/main" id="{31A53111-2D3C-AB48-BC8A-E82606E1B713}"/>
              </a:ext>
            </a:extLst>
          </p:cNvPr>
          <p:cNvSpPr/>
          <p:nvPr/>
        </p:nvSpPr>
        <p:spPr>
          <a:xfrm>
            <a:off x="3205535" y="11070626"/>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Better monitoring the usage of working and parking spaces, improves desk sharing ratio and parking lots management.</a:t>
            </a:r>
          </a:p>
        </p:txBody>
      </p:sp>
      <p:grpSp>
        <p:nvGrpSpPr>
          <p:cNvPr id="18" name="组合 98">
            <a:extLst>
              <a:ext uri="{FF2B5EF4-FFF2-40B4-BE49-F238E27FC236}">
                <a16:creationId xmlns:a16="http://schemas.microsoft.com/office/drawing/2014/main" id="{2506F2D9-2FFF-F843-B7FE-DC917F5FFE84}"/>
              </a:ext>
            </a:extLst>
          </p:cNvPr>
          <p:cNvGrpSpPr/>
          <p:nvPr/>
        </p:nvGrpSpPr>
        <p:grpSpPr>
          <a:xfrm>
            <a:off x="1479110" y="4866042"/>
            <a:ext cx="1316276" cy="1316276"/>
            <a:chOff x="739555" y="2433021"/>
            <a:chExt cx="658138" cy="658138"/>
          </a:xfrm>
        </p:grpSpPr>
        <p:sp>
          <p:nvSpPr>
            <p:cNvPr id="19" name="椭圆 83">
              <a:extLst>
                <a:ext uri="{FF2B5EF4-FFF2-40B4-BE49-F238E27FC236}">
                  <a16:creationId xmlns:a16="http://schemas.microsoft.com/office/drawing/2014/main" id="{5190B6E0-F746-DD4C-AEDE-18E5651606BC}"/>
                </a:ext>
              </a:extLst>
            </p:cNvPr>
            <p:cNvSpPr/>
            <p:nvPr/>
          </p:nvSpPr>
          <p:spPr>
            <a:xfrm>
              <a:off x="739555" y="2433021"/>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0" name="图片 87">
              <a:extLst>
                <a:ext uri="{FF2B5EF4-FFF2-40B4-BE49-F238E27FC236}">
                  <a16:creationId xmlns:a16="http://schemas.microsoft.com/office/drawing/2014/main" id="{7DAB3177-2338-924A-A7C1-DA54C18958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010" y="2557761"/>
              <a:ext cx="417095" cy="417095"/>
            </a:xfrm>
            <a:prstGeom prst="rect">
              <a:avLst/>
            </a:prstGeom>
          </p:spPr>
        </p:pic>
      </p:grpSp>
      <p:grpSp>
        <p:nvGrpSpPr>
          <p:cNvPr id="21" name="组合 99">
            <a:extLst>
              <a:ext uri="{FF2B5EF4-FFF2-40B4-BE49-F238E27FC236}">
                <a16:creationId xmlns:a16="http://schemas.microsoft.com/office/drawing/2014/main" id="{79CC62DD-5401-964B-9AFA-9920E4F07EED}"/>
              </a:ext>
            </a:extLst>
          </p:cNvPr>
          <p:cNvGrpSpPr/>
          <p:nvPr/>
        </p:nvGrpSpPr>
        <p:grpSpPr>
          <a:xfrm>
            <a:off x="1479110" y="6736568"/>
            <a:ext cx="1316276" cy="1316276"/>
            <a:chOff x="739555" y="3368284"/>
            <a:chExt cx="658138" cy="658138"/>
          </a:xfrm>
        </p:grpSpPr>
        <p:sp>
          <p:nvSpPr>
            <p:cNvPr id="22" name="椭圆 90">
              <a:extLst>
                <a:ext uri="{FF2B5EF4-FFF2-40B4-BE49-F238E27FC236}">
                  <a16:creationId xmlns:a16="http://schemas.microsoft.com/office/drawing/2014/main" id="{792C3DDC-D99B-CE4D-9434-1441CF5D491B}"/>
                </a:ext>
              </a:extLst>
            </p:cNvPr>
            <p:cNvSpPr/>
            <p:nvPr/>
          </p:nvSpPr>
          <p:spPr>
            <a:xfrm>
              <a:off x="739555" y="3368284"/>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3" name="图片 93">
              <a:extLst>
                <a:ext uri="{FF2B5EF4-FFF2-40B4-BE49-F238E27FC236}">
                  <a16:creationId xmlns:a16="http://schemas.microsoft.com/office/drawing/2014/main" id="{7B67F5E1-4DCA-4F41-BC61-C35AC72A9C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3928" y="3519091"/>
              <a:ext cx="379177" cy="379177"/>
            </a:xfrm>
            <a:prstGeom prst="rect">
              <a:avLst/>
            </a:prstGeom>
          </p:spPr>
        </p:pic>
      </p:grpSp>
      <p:grpSp>
        <p:nvGrpSpPr>
          <p:cNvPr id="24" name="组合 100">
            <a:extLst>
              <a:ext uri="{FF2B5EF4-FFF2-40B4-BE49-F238E27FC236}">
                <a16:creationId xmlns:a16="http://schemas.microsoft.com/office/drawing/2014/main" id="{8631AE1C-1B8D-6648-A565-CAC55695FB2E}"/>
              </a:ext>
            </a:extLst>
          </p:cNvPr>
          <p:cNvGrpSpPr/>
          <p:nvPr/>
        </p:nvGrpSpPr>
        <p:grpSpPr>
          <a:xfrm>
            <a:off x="1479110" y="8607094"/>
            <a:ext cx="1316276" cy="1316276"/>
            <a:chOff x="739555" y="4303547"/>
            <a:chExt cx="658138" cy="658138"/>
          </a:xfrm>
        </p:grpSpPr>
        <p:sp>
          <p:nvSpPr>
            <p:cNvPr id="25" name="椭圆 91">
              <a:extLst>
                <a:ext uri="{FF2B5EF4-FFF2-40B4-BE49-F238E27FC236}">
                  <a16:creationId xmlns:a16="http://schemas.microsoft.com/office/drawing/2014/main" id="{C7DBFBD3-8E66-9B47-AFB9-990E772765F0}"/>
                </a:ext>
              </a:extLst>
            </p:cNvPr>
            <p:cNvSpPr/>
            <p:nvPr/>
          </p:nvSpPr>
          <p:spPr>
            <a:xfrm>
              <a:off x="739555" y="4303547"/>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6" name="图片 94">
              <a:extLst>
                <a:ext uri="{FF2B5EF4-FFF2-40B4-BE49-F238E27FC236}">
                  <a16:creationId xmlns:a16="http://schemas.microsoft.com/office/drawing/2014/main" id="{E625FD06-05E4-634B-9377-8EDCD6E583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9768" y="4460263"/>
              <a:ext cx="344706" cy="344706"/>
            </a:xfrm>
            <a:prstGeom prst="rect">
              <a:avLst/>
            </a:prstGeom>
          </p:spPr>
        </p:pic>
      </p:grpSp>
      <p:grpSp>
        <p:nvGrpSpPr>
          <p:cNvPr id="27" name="组合 101">
            <a:extLst>
              <a:ext uri="{FF2B5EF4-FFF2-40B4-BE49-F238E27FC236}">
                <a16:creationId xmlns:a16="http://schemas.microsoft.com/office/drawing/2014/main" id="{9172D4AC-CA26-0A43-9EAA-6CEECF747DFE}"/>
              </a:ext>
            </a:extLst>
          </p:cNvPr>
          <p:cNvGrpSpPr/>
          <p:nvPr/>
        </p:nvGrpSpPr>
        <p:grpSpPr>
          <a:xfrm>
            <a:off x="1479110" y="10477620"/>
            <a:ext cx="1316276" cy="1316276"/>
            <a:chOff x="739555" y="5238810"/>
            <a:chExt cx="658138" cy="658138"/>
          </a:xfrm>
        </p:grpSpPr>
        <p:sp>
          <p:nvSpPr>
            <p:cNvPr id="28" name="椭圆 92">
              <a:extLst>
                <a:ext uri="{FF2B5EF4-FFF2-40B4-BE49-F238E27FC236}">
                  <a16:creationId xmlns:a16="http://schemas.microsoft.com/office/drawing/2014/main" id="{A06AE30B-B646-E245-B9D3-1C47EF43A060}"/>
                </a:ext>
              </a:extLst>
            </p:cNvPr>
            <p:cNvSpPr/>
            <p:nvPr/>
          </p:nvSpPr>
          <p:spPr>
            <a:xfrm>
              <a:off x="739555" y="5238810"/>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9" name="图片 96">
              <a:extLst>
                <a:ext uri="{FF2B5EF4-FFF2-40B4-BE49-F238E27FC236}">
                  <a16:creationId xmlns:a16="http://schemas.microsoft.com/office/drawing/2014/main" id="{8A253206-16D5-284A-982D-851A9598FA5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7640" y="5411194"/>
              <a:ext cx="313369" cy="313369"/>
            </a:xfrm>
            <a:prstGeom prst="rect">
              <a:avLst/>
            </a:prstGeom>
          </p:spPr>
        </p:pic>
      </p:grpSp>
    </p:spTree>
    <p:extLst>
      <p:ext uri="{BB962C8B-B14F-4D97-AF65-F5344CB8AC3E}">
        <p14:creationId xmlns:p14="http://schemas.microsoft.com/office/powerpoint/2010/main" val="383082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95">
            <a:extLst>
              <a:ext uri="{FF2B5EF4-FFF2-40B4-BE49-F238E27FC236}">
                <a16:creationId xmlns:a16="http://schemas.microsoft.com/office/drawing/2014/main" id="{9E804381-E359-1A44-8129-4C4F068E5E16}"/>
              </a:ext>
            </a:extLst>
          </p:cNvPr>
          <p:cNvPicPr>
            <a:picLocks noChangeAspect="1"/>
          </p:cNvPicPr>
          <p:nvPr/>
        </p:nvPicPr>
        <p:blipFill>
          <a:blip r:embed="rId2"/>
          <a:stretch>
            <a:fillRect/>
          </a:stretch>
        </p:blipFill>
        <p:spPr>
          <a:xfrm>
            <a:off x="-17525" y="638548"/>
            <a:ext cx="16926090" cy="12075688"/>
          </a:xfrm>
          <a:prstGeom prst="rect">
            <a:avLst/>
          </a:prstGeom>
        </p:spPr>
      </p:pic>
      <p:sp>
        <p:nvSpPr>
          <p:cNvPr id="2" name="矩形: 圆角 94">
            <a:extLst>
              <a:ext uri="{FF2B5EF4-FFF2-40B4-BE49-F238E27FC236}">
                <a16:creationId xmlns:a16="http://schemas.microsoft.com/office/drawing/2014/main" id="{34B58336-7902-C440-AF9D-328CE7E6FE38}"/>
              </a:ext>
            </a:extLst>
          </p:cNvPr>
          <p:cNvSpPr/>
          <p:nvPr/>
        </p:nvSpPr>
        <p:spPr>
          <a:xfrm>
            <a:off x="1796355" y="5084206"/>
            <a:ext cx="4028738" cy="237172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3" name="矩形: 圆角 91">
            <a:extLst>
              <a:ext uri="{FF2B5EF4-FFF2-40B4-BE49-F238E27FC236}">
                <a16:creationId xmlns:a16="http://schemas.microsoft.com/office/drawing/2014/main" id="{37FDA733-8E5A-5744-9715-7A4E3CD273FB}"/>
              </a:ext>
            </a:extLst>
          </p:cNvPr>
          <p:cNvSpPr/>
          <p:nvPr/>
        </p:nvSpPr>
        <p:spPr>
          <a:xfrm>
            <a:off x="5628922" y="9040158"/>
            <a:ext cx="3460964" cy="140279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4" name="矩形: 圆角 90">
            <a:extLst>
              <a:ext uri="{FF2B5EF4-FFF2-40B4-BE49-F238E27FC236}">
                <a16:creationId xmlns:a16="http://schemas.microsoft.com/office/drawing/2014/main" id="{3672FBEA-4210-C94E-8FE3-FF4B618B5B2D}"/>
              </a:ext>
            </a:extLst>
          </p:cNvPr>
          <p:cNvSpPr/>
          <p:nvPr/>
        </p:nvSpPr>
        <p:spPr>
          <a:xfrm>
            <a:off x="6666038" y="3618596"/>
            <a:ext cx="2709404" cy="201123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5" name="矩形: 圆角 89">
            <a:extLst>
              <a:ext uri="{FF2B5EF4-FFF2-40B4-BE49-F238E27FC236}">
                <a16:creationId xmlns:a16="http://schemas.microsoft.com/office/drawing/2014/main" id="{622A379C-1E09-E84E-B992-A54110DD5FC6}"/>
              </a:ext>
            </a:extLst>
          </p:cNvPr>
          <p:cNvSpPr/>
          <p:nvPr/>
        </p:nvSpPr>
        <p:spPr>
          <a:xfrm>
            <a:off x="10566585" y="6847891"/>
            <a:ext cx="4987426" cy="306537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6" name="矩形: 圆角 93">
            <a:extLst>
              <a:ext uri="{FF2B5EF4-FFF2-40B4-BE49-F238E27FC236}">
                <a16:creationId xmlns:a16="http://schemas.microsoft.com/office/drawing/2014/main" id="{3CDB7BEF-0DC8-724C-815D-DB7FDF52B075}"/>
              </a:ext>
            </a:extLst>
          </p:cNvPr>
          <p:cNvSpPr/>
          <p:nvPr/>
        </p:nvSpPr>
        <p:spPr>
          <a:xfrm>
            <a:off x="10718869" y="1847638"/>
            <a:ext cx="3491074" cy="2468240"/>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7" name="椭圆 2">
            <a:extLst>
              <a:ext uri="{FF2B5EF4-FFF2-40B4-BE49-F238E27FC236}">
                <a16:creationId xmlns:a16="http://schemas.microsoft.com/office/drawing/2014/main" id="{29A515BA-C3B4-F644-A73B-26DD9D496189}"/>
              </a:ext>
            </a:extLst>
          </p:cNvPr>
          <p:cNvSpPr/>
          <p:nvPr/>
        </p:nvSpPr>
        <p:spPr>
          <a:xfrm>
            <a:off x="17552593"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8" name="椭圆 3">
            <a:extLst>
              <a:ext uri="{FF2B5EF4-FFF2-40B4-BE49-F238E27FC236}">
                <a16:creationId xmlns:a16="http://schemas.microsoft.com/office/drawing/2014/main" id="{AA6ED2AD-A98C-7440-BDE2-B295E1F5ECC1}"/>
              </a:ext>
            </a:extLst>
          </p:cNvPr>
          <p:cNvSpPr/>
          <p:nvPr/>
        </p:nvSpPr>
        <p:spPr>
          <a:xfrm>
            <a:off x="17297952" y="1155051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9" name="椭圆 4">
            <a:extLst>
              <a:ext uri="{FF2B5EF4-FFF2-40B4-BE49-F238E27FC236}">
                <a16:creationId xmlns:a16="http://schemas.microsoft.com/office/drawing/2014/main" id="{59604AE5-16FE-B44A-8A02-F36D596371DF}"/>
              </a:ext>
            </a:extLst>
          </p:cNvPr>
          <p:cNvSpPr/>
          <p:nvPr/>
        </p:nvSpPr>
        <p:spPr>
          <a:xfrm>
            <a:off x="17297952" y="1044295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10" name="椭圆 5">
            <a:extLst>
              <a:ext uri="{FF2B5EF4-FFF2-40B4-BE49-F238E27FC236}">
                <a16:creationId xmlns:a16="http://schemas.microsoft.com/office/drawing/2014/main" id="{3A08FFE9-3EE8-A643-926B-CC78569C1EA9}"/>
              </a:ext>
            </a:extLst>
          </p:cNvPr>
          <p:cNvSpPr/>
          <p:nvPr/>
        </p:nvSpPr>
        <p:spPr>
          <a:xfrm>
            <a:off x="17245056" y="813460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1" name="椭圆 6">
            <a:extLst>
              <a:ext uri="{FF2B5EF4-FFF2-40B4-BE49-F238E27FC236}">
                <a16:creationId xmlns:a16="http://schemas.microsoft.com/office/drawing/2014/main" id="{9835BB95-4D28-2C42-ABA3-3655DDA71F98}"/>
              </a:ext>
            </a:extLst>
          </p:cNvPr>
          <p:cNvSpPr/>
          <p:nvPr/>
        </p:nvSpPr>
        <p:spPr>
          <a:xfrm>
            <a:off x="17245056" y="693706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2" name="文本框 8">
            <a:extLst>
              <a:ext uri="{FF2B5EF4-FFF2-40B4-BE49-F238E27FC236}">
                <a16:creationId xmlns:a16="http://schemas.microsoft.com/office/drawing/2014/main" id="{71C41071-4EC5-0D42-9BF8-EDF6E495214D}"/>
              </a:ext>
            </a:extLst>
          </p:cNvPr>
          <p:cNvSpPr txBox="1"/>
          <p:nvPr/>
        </p:nvSpPr>
        <p:spPr>
          <a:xfrm>
            <a:off x="16791091" y="3906284"/>
            <a:ext cx="3038011"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3916</a:t>
            </a:r>
            <a:endParaRPr kumimoji="1" lang="zh-CN" altLang="en-US" sz="10000" b="1" dirty="0">
              <a:latin typeface="Arial" panose="020B0604020202020204" pitchFamily="34" charset="0"/>
              <a:cs typeface="Arial" panose="020B0604020202020204" pitchFamily="34" charset="0"/>
            </a:endParaRPr>
          </a:p>
        </p:txBody>
      </p:sp>
      <p:sp>
        <p:nvSpPr>
          <p:cNvPr id="13" name="文本框 9">
            <a:extLst>
              <a:ext uri="{FF2B5EF4-FFF2-40B4-BE49-F238E27FC236}">
                <a16:creationId xmlns:a16="http://schemas.microsoft.com/office/drawing/2014/main" id="{C7827D7D-B4E5-1943-8A03-D1E24B075BA3}"/>
              </a:ext>
            </a:extLst>
          </p:cNvPr>
          <p:cNvSpPr txBox="1"/>
          <p:nvPr/>
        </p:nvSpPr>
        <p:spPr>
          <a:xfrm>
            <a:off x="19706191" y="4775833"/>
            <a:ext cx="736099" cy="584775"/>
          </a:xfrm>
          <a:prstGeom prst="rect">
            <a:avLst/>
          </a:prstGeom>
          <a:noFill/>
        </p:spPr>
        <p:txBody>
          <a:bodyPr wrap="none" rtlCol="0">
            <a:spAutoFit/>
          </a:bodyPr>
          <a:lstStyle/>
          <a:p>
            <a:r>
              <a:rPr kumimoji="1" lang="en-US" altLang="zh-CN" sz="3200" dirty="0">
                <a:latin typeface="DIN Medium" pitchFamily="2" charset="0"/>
              </a:rPr>
              <a:t>kW</a:t>
            </a:r>
            <a:endParaRPr kumimoji="1" lang="zh-CN" altLang="en-US" sz="3200" dirty="0">
              <a:latin typeface="DIN Medium" pitchFamily="2" charset="0"/>
            </a:endParaRPr>
          </a:p>
        </p:txBody>
      </p:sp>
      <p:grpSp>
        <p:nvGrpSpPr>
          <p:cNvPr id="14" name="组合 10">
            <a:extLst>
              <a:ext uri="{FF2B5EF4-FFF2-40B4-BE49-F238E27FC236}">
                <a16:creationId xmlns:a16="http://schemas.microsoft.com/office/drawing/2014/main" id="{94813868-DBF3-7442-9184-0EC2B37B7E93}"/>
              </a:ext>
            </a:extLst>
          </p:cNvPr>
          <p:cNvGrpSpPr/>
          <p:nvPr/>
        </p:nvGrpSpPr>
        <p:grpSpPr>
          <a:xfrm>
            <a:off x="6852191" y="3740140"/>
            <a:ext cx="2316652" cy="1580274"/>
            <a:chOff x="2194189" y="1535226"/>
            <a:chExt cx="1158326" cy="790137"/>
          </a:xfrm>
        </p:grpSpPr>
        <p:sp>
          <p:nvSpPr>
            <p:cNvPr id="15" name="文本框 12">
              <a:extLst>
                <a:ext uri="{FF2B5EF4-FFF2-40B4-BE49-F238E27FC236}">
                  <a16:creationId xmlns:a16="http://schemas.microsoft.com/office/drawing/2014/main" id="{A9A5A104-98BC-EA47-8484-356517302851}"/>
                </a:ext>
              </a:extLst>
            </p:cNvPr>
            <p:cNvSpPr txBox="1"/>
            <p:nvPr/>
          </p:nvSpPr>
          <p:spPr>
            <a:xfrm>
              <a:off x="2208883" y="1535226"/>
              <a:ext cx="55079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Solar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6" name="文本框 13">
              <a:extLst>
                <a:ext uri="{FF2B5EF4-FFF2-40B4-BE49-F238E27FC236}">
                  <a16:creationId xmlns:a16="http://schemas.microsoft.com/office/drawing/2014/main" id="{1C497DAD-6AD6-4942-9B96-0867BE692205}"/>
                </a:ext>
              </a:extLst>
            </p:cNvPr>
            <p:cNvSpPr txBox="1"/>
            <p:nvPr/>
          </p:nvSpPr>
          <p:spPr>
            <a:xfrm>
              <a:off x="2205341" y="1884047"/>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7" name="文本框 14">
              <a:extLst>
                <a:ext uri="{FF2B5EF4-FFF2-40B4-BE49-F238E27FC236}">
                  <a16:creationId xmlns:a16="http://schemas.microsoft.com/office/drawing/2014/main" id="{CC6B42A2-C27B-404A-BACE-CF15EA7E8288}"/>
                </a:ext>
              </a:extLst>
            </p:cNvPr>
            <p:cNvSpPr txBox="1"/>
            <p:nvPr/>
          </p:nvSpPr>
          <p:spPr>
            <a:xfrm>
              <a:off x="2702757" y="1790914"/>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 name="文本框 15">
              <a:extLst>
                <a:ext uri="{FF2B5EF4-FFF2-40B4-BE49-F238E27FC236}">
                  <a16:creationId xmlns:a16="http://schemas.microsoft.com/office/drawing/2014/main" id="{1309ABB2-B037-C24E-B08B-B0B6D0ECEA54}"/>
                </a:ext>
              </a:extLst>
            </p:cNvPr>
            <p:cNvSpPr txBox="1"/>
            <p:nvPr/>
          </p:nvSpPr>
          <p:spPr>
            <a:xfrm>
              <a:off x="3099881" y="188482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9" name="文本框 16">
              <a:extLst>
                <a:ext uri="{FF2B5EF4-FFF2-40B4-BE49-F238E27FC236}">
                  <a16:creationId xmlns:a16="http://schemas.microsoft.com/office/drawing/2014/main" id="{A2DD39FC-D08A-1D4A-AAD9-E55230CBD632}"/>
                </a:ext>
              </a:extLst>
            </p:cNvPr>
            <p:cNvSpPr txBox="1"/>
            <p:nvPr/>
          </p:nvSpPr>
          <p:spPr>
            <a:xfrm>
              <a:off x="2194189" y="2118245"/>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0" name="文本框 17">
              <a:extLst>
                <a:ext uri="{FF2B5EF4-FFF2-40B4-BE49-F238E27FC236}">
                  <a16:creationId xmlns:a16="http://schemas.microsoft.com/office/drawing/2014/main" id="{C8ACC57A-0846-BE40-93B3-F9A91400FD99}"/>
                </a:ext>
              </a:extLst>
            </p:cNvPr>
            <p:cNvSpPr txBox="1"/>
            <p:nvPr/>
          </p:nvSpPr>
          <p:spPr>
            <a:xfrm>
              <a:off x="2702757" y="2032975"/>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186</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1" name="文本框 18">
              <a:extLst>
                <a:ext uri="{FF2B5EF4-FFF2-40B4-BE49-F238E27FC236}">
                  <a16:creationId xmlns:a16="http://schemas.microsoft.com/office/drawing/2014/main" id="{A3B037A3-D1BB-EF4A-87D2-3073259C4A53}"/>
                </a:ext>
              </a:extLst>
            </p:cNvPr>
            <p:cNvSpPr txBox="1"/>
            <p:nvPr/>
          </p:nvSpPr>
          <p:spPr>
            <a:xfrm>
              <a:off x="3098058" y="212489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22" name="组合 19">
            <a:extLst>
              <a:ext uri="{FF2B5EF4-FFF2-40B4-BE49-F238E27FC236}">
                <a16:creationId xmlns:a16="http://schemas.microsoft.com/office/drawing/2014/main" id="{A58D898C-E506-A346-A09D-C48F4D19CAA5}"/>
              </a:ext>
            </a:extLst>
          </p:cNvPr>
          <p:cNvGrpSpPr/>
          <p:nvPr/>
        </p:nvGrpSpPr>
        <p:grpSpPr>
          <a:xfrm>
            <a:off x="11146700" y="2081722"/>
            <a:ext cx="2579048" cy="1837185"/>
            <a:chOff x="4846711" y="1535226"/>
            <a:chExt cx="1289524" cy="763277"/>
          </a:xfrm>
        </p:grpSpPr>
        <p:sp>
          <p:nvSpPr>
            <p:cNvPr id="23" name="文本框 21">
              <a:extLst>
                <a:ext uri="{FF2B5EF4-FFF2-40B4-BE49-F238E27FC236}">
                  <a16:creationId xmlns:a16="http://schemas.microsoft.com/office/drawing/2014/main" id="{494FDD2D-1C6D-B846-98E6-6BEDD3E9F73D}"/>
                </a:ext>
              </a:extLst>
            </p:cNvPr>
            <p:cNvSpPr txBox="1"/>
            <p:nvPr/>
          </p:nvSpPr>
          <p:spPr>
            <a:xfrm>
              <a:off x="4850800" y="1535226"/>
              <a:ext cx="574036" cy="217377"/>
            </a:xfrm>
            <a:prstGeom prst="rect">
              <a:avLst/>
            </a:prstGeom>
            <a:noFill/>
            <a:ln>
              <a:noFill/>
            </a:ln>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Wind</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4" name="文本框 22">
              <a:extLst>
                <a:ext uri="{FF2B5EF4-FFF2-40B4-BE49-F238E27FC236}">
                  <a16:creationId xmlns:a16="http://schemas.microsoft.com/office/drawing/2014/main" id="{CB54C71F-ABD5-764B-8EE0-FC2B2FF9DDCF}"/>
                </a:ext>
              </a:extLst>
            </p:cNvPr>
            <p:cNvSpPr txBox="1"/>
            <p:nvPr/>
          </p:nvSpPr>
          <p:spPr>
            <a:xfrm>
              <a:off x="4857863" y="1900980"/>
              <a:ext cx="512320"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5" name="文本框 23">
              <a:extLst>
                <a:ext uri="{FF2B5EF4-FFF2-40B4-BE49-F238E27FC236}">
                  <a16:creationId xmlns:a16="http://schemas.microsoft.com/office/drawing/2014/main" id="{80521217-C53B-9D4D-81A1-80E3822A0A06}"/>
                </a:ext>
              </a:extLst>
            </p:cNvPr>
            <p:cNvSpPr txBox="1"/>
            <p:nvPr/>
          </p:nvSpPr>
          <p:spPr>
            <a:xfrm>
              <a:off x="5361775" y="1816314"/>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4700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6" name="文本框 24">
              <a:extLst>
                <a:ext uri="{FF2B5EF4-FFF2-40B4-BE49-F238E27FC236}">
                  <a16:creationId xmlns:a16="http://schemas.microsoft.com/office/drawing/2014/main" id="{4A423EA1-4292-7043-9E15-7E070CE4FF38}"/>
                </a:ext>
              </a:extLst>
            </p:cNvPr>
            <p:cNvSpPr txBox="1"/>
            <p:nvPr/>
          </p:nvSpPr>
          <p:spPr>
            <a:xfrm>
              <a:off x="5883601" y="1901754"/>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7" name="文本框 25">
              <a:extLst>
                <a:ext uri="{FF2B5EF4-FFF2-40B4-BE49-F238E27FC236}">
                  <a16:creationId xmlns:a16="http://schemas.microsoft.com/office/drawing/2014/main" id="{EDC0D9A4-BDAD-8042-9B28-297B68C54676}"/>
                </a:ext>
              </a:extLst>
            </p:cNvPr>
            <p:cNvSpPr txBox="1"/>
            <p:nvPr/>
          </p:nvSpPr>
          <p:spPr>
            <a:xfrm>
              <a:off x="4846711" y="2146466"/>
              <a:ext cx="398507"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8" name="文本框 26">
              <a:extLst>
                <a:ext uri="{FF2B5EF4-FFF2-40B4-BE49-F238E27FC236}">
                  <a16:creationId xmlns:a16="http://schemas.microsoft.com/office/drawing/2014/main" id="{95265390-C75B-0347-B388-26AC64DE0AAC}"/>
                </a:ext>
              </a:extLst>
            </p:cNvPr>
            <p:cNvSpPr txBox="1"/>
            <p:nvPr/>
          </p:nvSpPr>
          <p:spPr>
            <a:xfrm>
              <a:off x="5361775" y="2055552"/>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9" name="文本框 27">
              <a:extLst>
                <a:ext uri="{FF2B5EF4-FFF2-40B4-BE49-F238E27FC236}">
                  <a16:creationId xmlns:a16="http://schemas.microsoft.com/office/drawing/2014/main" id="{DA3EF9AC-5399-2847-B6B0-4704C04E1489}"/>
                </a:ext>
              </a:extLst>
            </p:cNvPr>
            <p:cNvSpPr txBox="1"/>
            <p:nvPr/>
          </p:nvSpPr>
          <p:spPr>
            <a:xfrm>
              <a:off x="5878776" y="2147468"/>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0" name="组合 28">
            <a:extLst>
              <a:ext uri="{FF2B5EF4-FFF2-40B4-BE49-F238E27FC236}">
                <a16:creationId xmlns:a16="http://schemas.microsoft.com/office/drawing/2014/main" id="{C1DAA257-8449-5446-A70F-D728F59BC8D3}"/>
              </a:ext>
            </a:extLst>
          </p:cNvPr>
          <p:cNvGrpSpPr/>
          <p:nvPr/>
        </p:nvGrpSpPr>
        <p:grpSpPr>
          <a:xfrm>
            <a:off x="5920726" y="9112248"/>
            <a:ext cx="2796508" cy="1180426"/>
            <a:chOff x="3545303" y="4665501"/>
            <a:chExt cx="1398254" cy="590213"/>
          </a:xfrm>
        </p:grpSpPr>
        <p:sp>
          <p:nvSpPr>
            <p:cNvPr id="31" name="文本框 30">
              <a:extLst>
                <a:ext uri="{FF2B5EF4-FFF2-40B4-BE49-F238E27FC236}">
                  <a16:creationId xmlns:a16="http://schemas.microsoft.com/office/drawing/2014/main" id="{DE03419D-76B6-C541-BAC1-54D1DF2146CB}"/>
                </a:ext>
              </a:extLst>
            </p:cNvPr>
            <p:cNvSpPr txBox="1"/>
            <p:nvPr/>
          </p:nvSpPr>
          <p:spPr>
            <a:xfrm>
              <a:off x="3545303" y="4665501"/>
              <a:ext cx="121283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Transformer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64B8128E-AF8E-5748-B28B-86DEED3A5478}"/>
                </a:ext>
              </a:extLst>
            </p:cNvPr>
            <p:cNvSpPr txBox="1"/>
            <p:nvPr/>
          </p:nvSpPr>
          <p:spPr>
            <a:xfrm>
              <a:off x="3552366" y="5022595"/>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E76A2047-EBC7-864C-BC79-7138D1474224}"/>
                </a:ext>
              </a:extLst>
            </p:cNvPr>
            <p:cNvSpPr txBox="1"/>
            <p:nvPr/>
          </p:nvSpPr>
          <p:spPr>
            <a:xfrm>
              <a:off x="4047484" y="4963326"/>
              <a:ext cx="54758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2500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61028CB3-DD77-9448-91E0-9CAD20D4FEF5}"/>
                </a:ext>
              </a:extLst>
            </p:cNvPr>
            <p:cNvSpPr txBox="1"/>
            <p:nvPr/>
          </p:nvSpPr>
          <p:spPr>
            <a:xfrm>
              <a:off x="4653253" y="5057233"/>
              <a:ext cx="29030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kVA</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5" name="组合 34">
            <a:extLst>
              <a:ext uri="{FF2B5EF4-FFF2-40B4-BE49-F238E27FC236}">
                <a16:creationId xmlns:a16="http://schemas.microsoft.com/office/drawing/2014/main" id="{026D693D-CF55-3242-9965-60A4F0BC1714}"/>
              </a:ext>
            </a:extLst>
          </p:cNvPr>
          <p:cNvGrpSpPr/>
          <p:nvPr/>
        </p:nvGrpSpPr>
        <p:grpSpPr>
          <a:xfrm>
            <a:off x="1909321" y="5084207"/>
            <a:ext cx="3678812" cy="2279392"/>
            <a:chOff x="1075207" y="3506848"/>
            <a:chExt cx="1839406" cy="1139696"/>
          </a:xfrm>
        </p:grpSpPr>
        <p:sp>
          <p:nvSpPr>
            <p:cNvPr id="36" name="文本框 36">
              <a:extLst>
                <a:ext uri="{FF2B5EF4-FFF2-40B4-BE49-F238E27FC236}">
                  <a16:creationId xmlns:a16="http://schemas.microsoft.com/office/drawing/2014/main" id="{89560129-CAB9-5940-B0F9-B87EEA5A431C}"/>
                </a:ext>
              </a:extLst>
            </p:cNvPr>
            <p:cNvSpPr txBox="1"/>
            <p:nvPr/>
          </p:nvSpPr>
          <p:spPr>
            <a:xfrm>
              <a:off x="1079296" y="3506848"/>
              <a:ext cx="79605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Storage</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7" name="文本框 37">
              <a:extLst>
                <a:ext uri="{FF2B5EF4-FFF2-40B4-BE49-F238E27FC236}">
                  <a16:creationId xmlns:a16="http://schemas.microsoft.com/office/drawing/2014/main" id="{7A717739-58A5-5948-ABA6-8416EF9797A6}"/>
                </a:ext>
              </a:extLst>
            </p:cNvPr>
            <p:cNvSpPr txBox="1"/>
            <p:nvPr/>
          </p:nvSpPr>
          <p:spPr>
            <a:xfrm>
              <a:off x="1086359" y="3878118"/>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8" name="文本框 38">
              <a:extLst>
                <a:ext uri="{FF2B5EF4-FFF2-40B4-BE49-F238E27FC236}">
                  <a16:creationId xmlns:a16="http://schemas.microsoft.com/office/drawing/2014/main" id="{9B972196-C8B8-1942-8F3A-858384746675}"/>
                </a:ext>
              </a:extLst>
            </p:cNvPr>
            <p:cNvSpPr txBox="1"/>
            <p:nvPr/>
          </p:nvSpPr>
          <p:spPr>
            <a:xfrm>
              <a:off x="1605831"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9" name="文本框 39">
              <a:extLst>
                <a:ext uri="{FF2B5EF4-FFF2-40B4-BE49-F238E27FC236}">
                  <a16:creationId xmlns:a16="http://schemas.microsoft.com/office/drawing/2014/main" id="{D1103031-38DD-C341-B2D8-A135786BFBAB}"/>
                </a:ext>
              </a:extLst>
            </p:cNvPr>
            <p:cNvSpPr txBox="1"/>
            <p:nvPr/>
          </p:nvSpPr>
          <p:spPr>
            <a:xfrm>
              <a:off x="2002955" y="3912756"/>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0" name="文本框 40">
              <a:extLst>
                <a:ext uri="{FF2B5EF4-FFF2-40B4-BE49-F238E27FC236}">
                  <a16:creationId xmlns:a16="http://schemas.microsoft.com/office/drawing/2014/main" id="{B73EA520-67CD-DD4A-928A-AAD764C7C629}"/>
                </a:ext>
              </a:extLst>
            </p:cNvPr>
            <p:cNvSpPr txBox="1"/>
            <p:nvPr/>
          </p:nvSpPr>
          <p:spPr>
            <a:xfrm>
              <a:off x="1075207" y="4141848"/>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1" name="文本框 41">
              <a:extLst>
                <a:ext uri="{FF2B5EF4-FFF2-40B4-BE49-F238E27FC236}">
                  <a16:creationId xmlns:a16="http://schemas.microsoft.com/office/drawing/2014/main" id="{38B1D7EB-836D-C941-BEE7-01719FC78840}"/>
                </a:ext>
              </a:extLst>
            </p:cNvPr>
            <p:cNvSpPr txBox="1"/>
            <p:nvPr/>
          </p:nvSpPr>
          <p:spPr>
            <a:xfrm>
              <a:off x="1605831" y="4084798"/>
              <a:ext cx="319960"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41</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2" name="文本框 42">
              <a:extLst>
                <a:ext uri="{FF2B5EF4-FFF2-40B4-BE49-F238E27FC236}">
                  <a16:creationId xmlns:a16="http://schemas.microsoft.com/office/drawing/2014/main" id="{A38F87E7-E90D-A947-B25C-0AA14FAF9FBA}"/>
                </a:ext>
              </a:extLst>
            </p:cNvPr>
            <p:cNvSpPr txBox="1"/>
            <p:nvPr/>
          </p:nvSpPr>
          <p:spPr>
            <a:xfrm>
              <a:off x="1873116" y="4176714"/>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3" name="文本框 43">
              <a:extLst>
                <a:ext uri="{FF2B5EF4-FFF2-40B4-BE49-F238E27FC236}">
                  <a16:creationId xmlns:a16="http://schemas.microsoft.com/office/drawing/2014/main" id="{667A3016-A2F3-EC41-9AF0-87237D8E57E1}"/>
                </a:ext>
              </a:extLst>
            </p:cNvPr>
            <p:cNvSpPr txBox="1"/>
            <p:nvPr/>
          </p:nvSpPr>
          <p:spPr>
            <a:xfrm>
              <a:off x="2293403"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150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4" name="文本框 44">
              <a:extLst>
                <a:ext uri="{FF2B5EF4-FFF2-40B4-BE49-F238E27FC236}">
                  <a16:creationId xmlns:a16="http://schemas.microsoft.com/office/drawing/2014/main" id="{A7641931-0208-BB4C-AD3C-4ACFCFC87CA5}"/>
                </a:ext>
              </a:extLst>
            </p:cNvPr>
            <p:cNvSpPr txBox="1"/>
            <p:nvPr/>
          </p:nvSpPr>
          <p:spPr>
            <a:xfrm>
              <a:off x="2661979" y="3912756"/>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5" name="文本框 45">
              <a:extLst>
                <a:ext uri="{FF2B5EF4-FFF2-40B4-BE49-F238E27FC236}">
                  <a16:creationId xmlns:a16="http://schemas.microsoft.com/office/drawing/2014/main" id="{E3CD596D-A9EE-1448-90EB-F3A92CEAF1CA}"/>
                </a:ext>
              </a:extLst>
            </p:cNvPr>
            <p:cNvSpPr txBox="1"/>
            <p:nvPr/>
          </p:nvSpPr>
          <p:spPr>
            <a:xfrm>
              <a:off x="1075207" y="4411206"/>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6" name="文本框 46">
              <a:extLst>
                <a:ext uri="{FF2B5EF4-FFF2-40B4-BE49-F238E27FC236}">
                  <a16:creationId xmlns:a16="http://schemas.microsoft.com/office/drawing/2014/main" id="{190938EF-379B-9E4E-B047-731A22E9791A}"/>
                </a:ext>
              </a:extLst>
            </p:cNvPr>
            <p:cNvSpPr txBox="1"/>
            <p:nvPr/>
          </p:nvSpPr>
          <p:spPr>
            <a:xfrm>
              <a:off x="1605831" y="4354156"/>
              <a:ext cx="502702"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63%</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7" name="组合 47">
            <a:extLst>
              <a:ext uri="{FF2B5EF4-FFF2-40B4-BE49-F238E27FC236}">
                <a16:creationId xmlns:a16="http://schemas.microsoft.com/office/drawing/2014/main" id="{D7173E9D-F98E-9E41-927B-804E2E1D114A}"/>
              </a:ext>
            </a:extLst>
          </p:cNvPr>
          <p:cNvGrpSpPr/>
          <p:nvPr/>
        </p:nvGrpSpPr>
        <p:grpSpPr>
          <a:xfrm>
            <a:off x="11019597" y="7221327"/>
            <a:ext cx="4204104" cy="2307744"/>
            <a:chOff x="5670531" y="4385493"/>
            <a:chExt cx="2102052" cy="1153872"/>
          </a:xfrm>
        </p:grpSpPr>
        <p:sp>
          <p:nvSpPr>
            <p:cNvPr id="48" name="文本框 49">
              <a:extLst>
                <a:ext uri="{FF2B5EF4-FFF2-40B4-BE49-F238E27FC236}">
                  <a16:creationId xmlns:a16="http://schemas.microsoft.com/office/drawing/2014/main" id="{3E6B3F57-620B-3844-8DC0-19F989056E93}"/>
                </a:ext>
              </a:extLst>
            </p:cNvPr>
            <p:cNvSpPr txBox="1"/>
            <p:nvPr/>
          </p:nvSpPr>
          <p:spPr>
            <a:xfrm>
              <a:off x="5670531" y="4385493"/>
              <a:ext cx="1093409"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EV Charger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9" name="文本框 50">
              <a:extLst>
                <a:ext uri="{FF2B5EF4-FFF2-40B4-BE49-F238E27FC236}">
                  <a16:creationId xmlns:a16="http://schemas.microsoft.com/office/drawing/2014/main" id="{33CB5782-198B-804D-B300-C4E9EAAC6268}"/>
                </a:ext>
              </a:extLst>
            </p:cNvPr>
            <p:cNvSpPr txBox="1"/>
            <p:nvPr/>
          </p:nvSpPr>
          <p:spPr>
            <a:xfrm>
              <a:off x="5689723" y="4749675"/>
              <a:ext cx="87940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Charging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0" name="文本框 51">
              <a:extLst>
                <a:ext uri="{FF2B5EF4-FFF2-40B4-BE49-F238E27FC236}">
                  <a16:creationId xmlns:a16="http://schemas.microsoft.com/office/drawing/2014/main" id="{E5BD2724-5480-0E4C-B062-C7F225614EF6}"/>
                </a:ext>
              </a:extLst>
            </p:cNvPr>
            <p:cNvSpPr txBox="1"/>
            <p:nvPr/>
          </p:nvSpPr>
          <p:spPr>
            <a:xfrm>
              <a:off x="6655210" y="4669142"/>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315</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1" name="文本框 52">
              <a:extLst>
                <a:ext uri="{FF2B5EF4-FFF2-40B4-BE49-F238E27FC236}">
                  <a16:creationId xmlns:a16="http://schemas.microsoft.com/office/drawing/2014/main" id="{8BD34341-7B9E-F944-86C7-767773BF7D38}"/>
                </a:ext>
              </a:extLst>
            </p:cNvPr>
            <p:cNvSpPr txBox="1"/>
            <p:nvPr/>
          </p:nvSpPr>
          <p:spPr>
            <a:xfrm>
              <a:off x="7036694" y="4763049"/>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2" name="文本框 53">
              <a:extLst>
                <a:ext uri="{FF2B5EF4-FFF2-40B4-BE49-F238E27FC236}">
                  <a16:creationId xmlns:a16="http://schemas.microsoft.com/office/drawing/2014/main" id="{5B595C00-55C5-DB47-BF28-2ACB17DC676F}"/>
                </a:ext>
              </a:extLst>
            </p:cNvPr>
            <p:cNvSpPr txBox="1"/>
            <p:nvPr/>
          </p:nvSpPr>
          <p:spPr>
            <a:xfrm>
              <a:off x="5689723" y="5045285"/>
              <a:ext cx="91707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Discharge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3" name="文本框 54">
              <a:extLst>
                <a:ext uri="{FF2B5EF4-FFF2-40B4-BE49-F238E27FC236}">
                  <a16:creationId xmlns:a16="http://schemas.microsoft.com/office/drawing/2014/main" id="{C4BE099A-03D2-EC4A-97DD-FBE6141B979E}"/>
                </a:ext>
              </a:extLst>
            </p:cNvPr>
            <p:cNvSpPr txBox="1"/>
            <p:nvPr/>
          </p:nvSpPr>
          <p:spPr>
            <a:xfrm>
              <a:off x="6655210" y="4956355"/>
              <a:ext cx="20614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4" name="文本框 55">
              <a:extLst>
                <a:ext uri="{FF2B5EF4-FFF2-40B4-BE49-F238E27FC236}">
                  <a16:creationId xmlns:a16="http://schemas.microsoft.com/office/drawing/2014/main" id="{9E1A5D22-0D3F-3244-9620-417DFE3DFFBD}"/>
                </a:ext>
              </a:extLst>
            </p:cNvPr>
            <p:cNvSpPr txBox="1"/>
            <p:nvPr/>
          </p:nvSpPr>
          <p:spPr>
            <a:xfrm>
              <a:off x="6926311" y="504827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5" name="文本框 56">
              <a:extLst>
                <a:ext uri="{FF2B5EF4-FFF2-40B4-BE49-F238E27FC236}">
                  <a16:creationId xmlns:a16="http://schemas.microsoft.com/office/drawing/2014/main" id="{CE8386B8-4056-E84B-9797-F9F7635D830B}"/>
                </a:ext>
              </a:extLst>
            </p:cNvPr>
            <p:cNvSpPr txBox="1"/>
            <p:nvPr/>
          </p:nvSpPr>
          <p:spPr>
            <a:xfrm>
              <a:off x="5689723" y="5325291"/>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6" name="文本框 57">
              <a:extLst>
                <a:ext uri="{FF2B5EF4-FFF2-40B4-BE49-F238E27FC236}">
                  <a16:creationId xmlns:a16="http://schemas.microsoft.com/office/drawing/2014/main" id="{136C198D-C94D-514A-8805-876F3AE9FDC8}"/>
                </a:ext>
              </a:extLst>
            </p:cNvPr>
            <p:cNvSpPr txBox="1"/>
            <p:nvPr/>
          </p:nvSpPr>
          <p:spPr>
            <a:xfrm>
              <a:off x="6655210" y="5246977"/>
              <a:ext cx="832119"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125/300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7" name="文本框 58">
              <a:extLst>
                <a:ext uri="{FF2B5EF4-FFF2-40B4-BE49-F238E27FC236}">
                  <a16:creationId xmlns:a16="http://schemas.microsoft.com/office/drawing/2014/main" id="{12EC379D-F22C-674E-852F-10637353BFFD}"/>
                </a:ext>
              </a:extLst>
            </p:cNvPr>
            <p:cNvSpPr txBox="1"/>
            <p:nvPr/>
          </p:nvSpPr>
          <p:spPr>
            <a:xfrm>
              <a:off x="7456631" y="5338893"/>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sp>
        <p:nvSpPr>
          <p:cNvPr id="58" name="文本框 59">
            <a:extLst>
              <a:ext uri="{FF2B5EF4-FFF2-40B4-BE49-F238E27FC236}">
                <a16:creationId xmlns:a16="http://schemas.microsoft.com/office/drawing/2014/main" id="{26A4FA2B-385E-A840-A530-FBA13D4B1A4A}"/>
              </a:ext>
            </a:extLst>
          </p:cNvPr>
          <p:cNvSpPr txBox="1"/>
          <p:nvPr/>
        </p:nvSpPr>
        <p:spPr>
          <a:xfrm>
            <a:off x="20977379" y="3909458"/>
            <a:ext cx="2324675"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100</a:t>
            </a:r>
            <a:endParaRPr kumimoji="1" lang="zh-CN" altLang="en-US" sz="10000" b="1" dirty="0">
              <a:latin typeface="Arial" panose="020B0604020202020204" pitchFamily="34" charset="0"/>
              <a:cs typeface="Arial" panose="020B0604020202020204" pitchFamily="34" charset="0"/>
            </a:endParaRPr>
          </a:p>
        </p:txBody>
      </p:sp>
      <p:sp>
        <p:nvSpPr>
          <p:cNvPr id="59" name="文本框 60">
            <a:extLst>
              <a:ext uri="{FF2B5EF4-FFF2-40B4-BE49-F238E27FC236}">
                <a16:creationId xmlns:a16="http://schemas.microsoft.com/office/drawing/2014/main" id="{612E149F-CA3A-2D4D-A714-5A4AE01DB11D}"/>
              </a:ext>
            </a:extLst>
          </p:cNvPr>
          <p:cNvSpPr txBox="1"/>
          <p:nvPr/>
        </p:nvSpPr>
        <p:spPr>
          <a:xfrm>
            <a:off x="23223578" y="4719221"/>
            <a:ext cx="478016" cy="584775"/>
          </a:xfrm>
          <a:prstGeom prst="rect">
            <a:avLst/>
          </a:prstGeom>
          <a:noFill/>
        </p:spPr>
        <p:txBody>
          <a:bodyPr wrap="none" rtlCol="0">
            <a:spAutoFit/>
          </a:bodyPr>
          <a:lstStyle/>
          <a:p>
            <a:r>
              <a:rPr kumimoji="1" lang="en-US" altLang="zh-CN" sz="3200" dirty="0">
                <a:latin typeface="DIN Medium" pitchFamily="2" charset="0"/>
              </a:rPr>
              <a:t>%</a:t>
            </a:r>
            <a:endParaRPr kumimoji="1" lang="zh-CN" altLang="en-US" sz="3200" dirty="0">
              <a:latin typeface="DIN Medium" pitchFamily="2" charset="0"/>
            </a:endParaRPr>
          </a:p>
        </p:txBody>
      </p:sp>
      <p:sp>
        <p:nvSpPr>
          <p:cNvPr id="60" name="Freeform 19">
            <a:extLst>
              <a:ext uri="{FF2B5EF4-FFF2-40B4-BE49-F238E27FC236}">
                <a16:creationId xmlns:a16="http://schemas.microsoft.com/office/drawing/2014/main" id="{35F63B3B-0949-934E-B3FD-2216AA271F34}"/>
              </a:ext>
            </a:extLst>
          </p:cNvPr>
          <p:cNvSpPr>
            <a:spLocks noEditPoints="1"/>
          </p:cNvSpPr>
          <p:nvPr/>
        </p:nvSpPr>
        <p:spPr bwMode="auto">
          <a:xfrm>
            <a:off x="18471875" y="2374734"/>
            <a:ext cx="755826" cy="1081120"/>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Arial" panose="020B0604020202020204" pitchFamily="34" charset="0"/>
              <a:ea typeface="思源黑体 CN Normal"/>
              <a:cs typeface="Arial" panose="020B0604020202020204" pitchFamily="34" charset="0"/>
            </a:endParaRPr>
          </a:p>
        </p:txBody>
      </p:sp>
      <p:sp>
        <p:nvSpPr>
          <p:cNvPr id="61" name="文本框 62">
            <a:extLst>
              <a:ext uri="{FF2B5EF4-FFF2-40B4-BE49-F238E27FC236}">
                <a16:creationId xmlns:a16="http://schemas.microsoft.com/office/drawing/2014/main" id="{9F25FD26-C4BC-D949-8919-8E2ADD014F6A}"/>
              </a:ext>
            </a:extLst>
          </p:cNvPr>
          <p:cNvSpPr txBox="1"/>
          <p:nvPr/>
        </p:nvSpPr>
        <p:spPr>
          <a:xfrm>
            <a:off x="17297952" y="5520491"/>
            <a:ext cx="2709404" cy="954107"/>
          </a:xfrm>
          <a:prstGeom prst="rect">
            <a:avLst/>
          </a:prstGeom>
          <a:noFill/>
        </p:spPr>
        <p:txBody>
          <a:bodyPr wrap="square" rtlCol="0">
            <a:spAutoFit/>
          </a:bodyPr>
          <a:lstStyle/>
          <a:p>
            <a:r>
              <a:rPr kumimoji="1" lang="en-US" altLang="zh-CN" sz="2800" dirty="0">
                <a:latin typeface="Microsoft YaHei" charset="0"/>
                <a:ea typeface="Microsoft YaHei" charset="0"/>
                <a:cs typeface="Microsoft YaHei" charset="0"/>
              </a:rPr>
              <a:t>Renewable</a:t>
            </a:r>
          </a:p>
          <a:p>
            <a:r>
              <a:rPr kumimoji="1" lang="en-US" altLang="zh-CN" sz="2800" dirty="0">
                <a:latin typeface="Microsoft YaHei" charset="0"/>
                <a:ea typeface="Microsoft YaHei" charset="0"/>
                <a:cs typeface="Microsoft YaHei" charset="0"/>
              </a:rPr>
              <a:t>output</a:t>
            </a:r>
            <a:endParaRPr kumimoji="1" lang="zh-CN" altLang="en-US" sz="2800" dirty="0">
              <a:latin typeface="Microsoft YaHei" charset="0"/>
              <a:ea typeface="Microsoft YaHei" charset="0"/>
              <a:cs typeface="Microsoft YaHei" charset="0"/>
            </a:endParaRPr>
          </a:p>
        </p:txBody>
      </p:sp>
      <p:sp>
        <p:nvSpPr>
          <p:cNvPr id="62" name="椭圆 63">
            <a:extLst>
              <a:ext uri="{FF2B5EF4-FFF2-40B4-BE49-F238E27FC236}">
                <a16:creationId xmlns:a16="http://schemas.microsoft.com/office/drawing/2014/main" id="{17BD96A9-C52E-F34C-B9D2-ECB1C319C058}"/>
              </a:ext>
            </a:extLst>
          </p:cNvPr>
          <p:cNvSpPr/>
          <p:nvPr/>
        </p:nvSpPr>
        <p:spPr>
          <a:xfrm>
            <a:off x="21427667"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63" name="文本框 64">
            <a:extLst>
              <a:ext uri="{FF2B5EF4-FFF2-40B4-BE49-F238E27FC236}">
                <a16:creationId xmlns:a16="http://schemas.microsoft.com/office/drawing/2014/main" id="{AC578875-B8E1-4246-AA1B-C273DE540699}"/>
              </a:ext>
            </a:extLst>
          </p:cNvPr>
          <p:cNvSpPr txBox="1"/>
          <p:nvPr/>
        </p:nvSpPr>
        <p:spPr>
          <a:xfrm>
            <a:off x="21189830" y="5540936"/>
            <a:ext cx="2581272" cy="954107"/>
          </a:xfrm>
          <a:prstGeom prst="rect">
            <a:avLst/>
          </a:prstGeom>
          <a:noFill/>
        </p:spPr>
        <p:txBody>
          <a:bodyPr wrap="square" rtlCol="0">
            <a:spAutoFit/>
          </a:bodyPr>
          <a:lstStyle/>
          <a:p>
            <a:pPr algn="ctr"/>
            <a:r>
              <a:rPr kumimoji="1" lang="en-US" altLang="zh-CN" sz="2800" dirty="0">
                <a:latin typeface="Microsoft YaHei" charset="0"/>
                <a:ea typeface="Microsoft YaHei" charset="0"/>
                <a:cs typeface="Microsoft YaHei" charset="0"/>
              </a:rPr>
              <a:t>Renewable penetration</a:t>
            </a:r>
            <a:endParaRPr kumimoji="1" lang="zh-CN" altLang="en-US" sz="2800" dirty="0">
              <a:latin typeface="Microsoft YaHei" charset="0"/>
              <a:ea typeface="Microsoft YaHei" charset="0"/>
              <a:cs typeface="Microsoft YaHei" charset="0"/>
            </a:endParaRPr>
          </a:p>
        </p:txBody>
      </p:sp>
      <p:sp>
        <p:nvSpPr>
          <p:cNvPr id="64" name="Freeform 13">
            <a:extLst>
              <a:ext uri="{FF2B5EF4-FFF2-40B4-BE49-F238E27FC236}">
                <a16:creationId xmlns:a16="http://schemas.microsoft.com/office/drawing/2014/main" id="{B951883D-999D-ED4E-A9A2-8C80CD384CA2}"/>
              </a:ext>
            </a:extLst>
          </p:cNvPr>
          <p:cNvSpPr>
            <a:spLocks noEditPoints="1"/>
          </p:cNvSpPr>
          <p:nvPr/>
        </p:nvSpPr>
        <p:spPr bwMode="auto">
          <a:xfrm>
            <a:off x="17839969" y="2824404"/>
            <a:ext cx="804870" cy="643064"/>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Heebo"/>
              <a:ea typeface="思源黑体 CN Normal"/>
            </a:endParaRPr>
          </a:p>
        </p:txBody>
      </p:sp>
      <p:sp>
        <p:nvSpPr>
          <p:cNvPr id="65" name="文本框 66">
            <a:extLst>
              <a:ext uri="{FF2B5EF4-FFF2-40B4-BE49-F238E27FC236}">
                <a16:creationId xmlns:a16="http://schemas.microsoft.com/office/drawing/2014/main" id="{DB0B18D5-1633-5641-9673-991E6530BEA6}"/>
              </a:ext>
            </a:extLst>
          </p:cNvPr>
          <p:cNvSpPr txBox="1"/>
          <p:nvPr/>
        </p:nvSpPr>
        <p:spPr>
          <a:xfrm>
            <a:off x="18278028" y="7035675"/>
            <a:ext cx="1676432"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Wind</a:t>
            </a:r>
            <a:endParaRPr kumimoji="1" lang="zh-CN" altLang="en-US" sz="2800" dirty="0">
              <a:latin typeface="微软雅黑" panose="020B0503020204020204" pitchFamily="34" charset="-122"/>
              <a:ea typeface="微软雅黑" panose="020B0503020204020204" pitchFamily="34" charset="-122"/>
            </a:endParaRPr>
          </a:p>
        </p:txBody>
      </p:sp>
      <p:cxnSp>
        <p:nvCxnSpPr>
          <p:cNvPr id="66" name="直线连接符 122">
            <a:extLst>
              <a:ext uri="{FF2B5EF4-FFF2-40B4-BE49-F238E27FC236}">
                <a16:creationId xmlns:a16="http://schemas.microsoft.com/office/drawing/2014/main" id="{49D2636D-9EF1-7844-993E-CCF270381892}"/>
              </a:ext>
            </a:extLst>
          </p:cNvPr>
          <p:cNvCxnSpPr/>
          <p:nvPr/>
        </p:nvCxnSpPr>
        <p:spPr>
          <a:xfrm>
            <a:off x="17272722" y="6938652"/>
            <a:ext cx="6446548" cy="0"/>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67" name="文本框 68">
            <a:extLst>
              <a:ext uri="{FF2B5EF4-FFF2-40B4-BE49-F238E27FC236}">
                <a16:creationId xmlns:a16="http://schemas.microsoft.com/office/drawing/2014/main" id="{01E30DBA-65AF-E74E-B25C-B2A93C27B826}"/>
              </a:ext>
            </a:extLst>
          </p:cNvPr>
          <p:cNvSpPr txBox="1"/>
          <p:nvPr/>
        </p:nvSpPr>
        <p:spPr>
          <a:xfrm>
            <a:off x="21526785" y="688178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68" name="文本框 69">
            <a:extLst>
              <a:ext uri="{FF2B5EF4-FFF2-40B4-BE49-F238E27FC236}">
                <a16:creationId xmlns:a16="http://schemas.microsoft.com/office/drawing/2014/main" id="{8CA2D605-967C-E34C-82CC-32E28764C9DF}"/>
              </a:ext>
            </a:extLst>
          </p:cNvPr>
          <p:cNvSpPr txBox="1"/>
          <p:nvPr/>
        </p:nvSpPr>
        <p:spPr>
          <a:xfrm>
            <a:off x="22968197" y="7256958"/>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69" name="文本框 70">
            <a:extLst>
              <a:ext uri="{FF2B5EF4-FFF2-40B4-BE49-F238E27FC236}">
                <a16:creationId xmlns:a16="http://schemas.microsoft.com/office/drawing/2014/main" id="{226146F9-13E6-C84A-8A00-C8E5B164C404}"/>
              </a:ext>
            </a:extLst>
          </p:cNvPr>
          <p:cNvSpPr txBox="1"/>
          <p:nvPr/>
        </p:nvSpPr>
        <p:spPr>
          <a:xfrm>
            <a:off x="18273077" y="823321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Solar</a:t>
            </a:r>
            <a:endParaRPr kumimoji="1" lang="zh-CN" altLang="en-US" sz="2800" dirty="0">
              <a:latin typeface="微软雅黑" panose="020B0503020204020204" pitchFamily="34" charset="-122"/>
              <a:ea typeface="微软雅黑" panose="020B0503020204020204" pitchFamily="34" charset="-122"/>
            </a:endParaRPr>
          </a:p>
        </p:txBody>
      </p:sp>
      <p:sp>
        <p:nvSpPr>
          <p:cNvPr id="70" name="文本框 71">
            <a:extLst>
              <a:ext uri="{FF2B5EF4-FFF2-40B4-BE49-F238E27FC236}">
                <a16:creationId xmlns:a16="http://schemas.microsoft.com/office/drawing/2014/main" id="{7C4394E3-151F-754D-8C3C-8C7B54563085}"/>
              </a:ext>
            </a:extLst>
          </p:cNvPr>
          <p:cNvSpPr txBox="1"/>
          <p:nvPr/>
        </p:nvSpPr>
        <p:spPr>
          <a:xfrm>
            <a:off x="21869827" y="8079327"/>
            <a:ext cx="1213794"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186</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1" name="文本框 72">
            <a:extLst>
              <a:ext uri="{FF2B5EF4-FFF2-40B4-BE49-F238E27FC236}">
                <a16:creationId xmlns:a16="http://schemas.microsoft.com/office/drawing/2014/main" id="{9AB73F9F-38C9-BA4C-8005-0EC8BC429AFD}"/>
              </a:ext>
            </a:extLst>
          </p:cNvPr>
          <p:cNvSpPr txBox="1"/>
          <p:nvPr/>
        </p:nvSpPr>
        <p:spPr>
          <a:xfrm>
            <a:off x="22930948" y="842393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72" name="文本框 73">
            <a:extLst>
              <a:ext uri="{FF2B5EF4-FFF2-40B4-BE49-F238E27FC236}">
                <a16:creationId xmlns:a16="http://schemas.microsoft.com/office/drawing/2014/main" id="{254E2B7A-E6B5-4049-90B1-56337B3F64F7}"/>
              </a:ext>
            </a:extLst>
          </p:cNvPr>
          <p:cNvSpPr txBox="1"/>
          <p:nvPr/>
        </p:nvSpPr>
        <p:spPr>
          <a:xfrm>
            <a:off x="18306417" y="10541559"/>
            <a:ext cx="295465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Electricity Cost</a:t>
            </a:r>
            <a:endParaRPr kumimoji="1" lang="zh-CN" altLang="en-US" sz="2800" dirty="0">
              <a:latin typeface="微软雅黑" panose="020B0503020204020204" pitchFamily="34" charset="-122"/>
              <a:ea typeface="微软雅黑" panose="020B0503020204020204" pitchFamily="34" charset="-122"/>
            </a:endParaRPr>
          </a:p>
        </p:txBody>
      </p:sp>
      <p:sp>
        <p:nvSpPr>
          <p:cNvPr id="73" name="文本框 74">
            <a:extLst>
              <a:ext uri="{FF2B5EF4-FFF2-40B4-BE49-F238E27FC236}">
                <a16:creationId xmlns:a16="http://schemas.microsoft.com/office/drawing/2014/main" id="{797C4466-FAE2-CC4F-860B-11148026A885}"/>
              </a:ext>
            </a:extLst>
          </p:cNvPr>
          <p:cNvSpPr txBox="1"/>
          <p:nvPr/>
        </p:nvSpPr>
        <p:spPr>
          <a:xfrm>
            <a:off x="21751201" y="10393075"/>
            <a:ext cx="1385315"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0.65</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4" name="文本框 75">
            <a:extLst>
              <a:ext uri="{FF2B5EF4-FFF2-40B4-BE49-F238E27FC236}">
                <a16:creationId xmlns:a16="http://schemas.microsoft.com/office/drawing/2014/main" id="{C983B907-7F20-1D45-8E1B-8EB15A517E03}"/>
              </a:ext>
            </a:extLst>
          </p:cNvPr>
          <p:cNvSpPr txBox="1"/>
          <p:nvPr/>
        </p:nvSpPr>
        <p:spPr>
          <a:xfrm>
            <a:off x="23013647" y="10768179"/>
            <a:ext cx="1343248"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sp>
        <p:nvSpPr>
          <p:cNvPr id="75" name="文本框 76">
            <a:extLst>
              <a:ext uri="{FF2B5EF4-FFF2-40B4-BE49-F238E27FC236}">
                <a16:creationId xmlns:a16="http://schemas.microsoft.com/office/drawing/2014/main" id="{6A4DC2CE-9B29-B441-85E2-F1DA14F861F2}"/>
              </a:ext>
            </a:extLst>
          </p:cNvPr>
          <p:cNvSpPr txBox="1"/>
          <p:nvPr/>
        </p:nvSpPr>
        <p:spPr>
          <a:xfrm>
            <a:off x="18330923" y="11433675"/>
            <a:ext cx="3639542" cy="954107"/>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Annual Consumption</a:t>
            </a:r>
            <a:endParaRPr kumimoji="1" lang="zh-CN" altLang="en-US" sz="2800" dirty="0">
              <a:latin typeface="微软雅黑" panose="020B0503020204020204" pitchFamily="34" charset="-122"/>
              <a:ea typeface="微软雅黑" panose="020B0503020204020204" pitchFamily="34" charset="-122"/>
            </a:endParaRPr>
          </a:p>
        </p:txBody>
      </p:sp>
      <p:sp>
        <p:nvSpPr>
          <p:cNvPr id="76" name="文本框 77">
            <a:extLst>
              <a:ext uri="{FF2B5EF4-FFF2-40B4-BE49-F238E27FC236}">
                <a16:creationId xmlns:a16="http://schemas.microsoft.com/office/drawing/2014/main" id="{CAC1CD7C-591B-6645-8796-4A6F225DDE09}"/>
              </a:ext>
            </a:extLst>
          </p:cNvPr>
          <p:cNvSpPr txBox="1"/>
          <p:nvPr/>
        </p:nvSpPr>
        <p:spPr>
          <a:xfrm>
            <a:off x="21204577" y="11495231"/>
            <a:ext cx="1931939"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7.13m</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7" name="文本框 78">
            <a:extLst>
              <a:ext uri="{FF2B5EF4-FFF2-40B4-BE49-F238E27FC236}">
                <a16:creationId xmlns:a16="http://schemas.microsoft.com/office/drawing/2014/main" id="{6F57BFA1-1FC1-5E49-985D-D8254E66A8C3}"/>
              </a:ext>
            </a:extLst>
          </p:cNvPr>
          <p:cNvSpPr txBox="1"/>
          <p:nvPr/>
        </p:nvSpPr>
        <p:spPr>
          <a:xfrm>
            <a:off x="23068104" y="11917957"/>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pic>
        <p:nvPicPr>
          <p:cNvPr id="78" name="图片 79">
            <a:extLst>
              <a:ext uri="{FF2B5EF4-FFF2-40B4-BE49-F238E27FC236}">
                <a16:creationId xmlns:a16="http://schemas.microsoft.com/office/drawing/2014/main" id="{FE4324E9-FD23-9F49-B7DD-55827FE9CF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985104" y="2500866"/>
            <a:ext cx="870332" cy="870332"/>
          </a:xfrm>
          <a:prstGeom prst="rect">
            <a:avLst/>
          </a:prstGeom>
        </p:spPr>
      </p:pic>
      <p:sp>
        <p:nvSpPr>
          <p:cNvPr id="79" name="Freeform 19">
            <a:extLst>
              <a:ext uri="{FF2B5EF4-FFF2-40B4-BE49-F238E27FC236}">
                <a16:creationId xmlns:a16="http://schemas.microsoft.com/office/drawing/2014/main" id="{91652327-BA25-7E40-A54B-238347D5003A}"/>
              </a:ext>
            </a:extLst>
          </p:cNvPr>
          <p:cNvSpPr>
            <a:spLocks noEditPoints="1"/>
          </p:cNvSpPr>
          <p:nvPr/>
        </p:nvSpPr>
        <p:spPr bwMode="auto">
          <a:xfrm>
            <a:off x="17452599" y="7049202"/>
            <a:ext cx="422114" cy="603784"/>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Arial" panose="020B0604020202020204" pitchFamily="34" charset="0"/>
              <a:ea typeface="思源黑体 CN Normal"/>
              <a:cs typeface="Arial" panose="020B0604020202020204" pitchFamily="34" charset="0"/>
            </a:endParaRPr>
          </a:p>
        </p:txBody>
      </p:sp>
      <p:sp>
        <p:nvSpPr>
          <p:cNvPr id="80" name="Freeform 13">
            <a:extLst>
              <a:ext uri="{FF2B5EF4-FFF2-40B4-BE49-F238E27FC236}">
                <a16:creationId xmlns:a16="http://schemas.microsoft.com/office/drawing/2014/main" id="{3ED3A5EE-2090-C54F-B0A1-BCB0735B5AED}"/>
              </a:ext>
            </a:extLst>
          </p:cNvPr>
          <p:cNvSpPr>
            <a:spLocks noEditPoints="1"/>
          </p:cNvSpPr>
          <p:nvPr/>
        </p:nvSpPr>
        <p:spPr bwMode="auto">
          <a:xfrm>
            <a:off x="17405528" y="8313287"/>
            <a:ext cx="501712" cy="4008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Heebo"/>
              <a:ea typeface="思源黑体 CN Normal"/>
            </a:endParaRPr>
          </a:p>
        </p:txBody>
      </p:sp>
      <p:pic>
        <p:nvPicPr>
          <p:cNvPr id="81" name="图片 82">
            <a:extLst>
              <a:ext uri="{FF2B5EF4-FFF2-40B4-BE49-F238E27FC236}">
                <a16:creationId xmlns:a16="http://schemas.microsoft.com/office/drawing/2014/main" id="{1CAFAAF3-2D2E-3D4A-90D2-0FCBCF7E97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1916" y="11763401"/>
            <a:ext cx="331988" cy="386986"/>
          </a:xfrm>
          <a:prstGeom prst="rect">
            <a:avLst/>
          </a:prstGeom>
        </p:spPr>
      </p:pic>
      <p:pic>
        <p:nvPicPr>
          <p:cNvPr id="82" name="图片 83">
            <a:extLst>
              <a:ext uri="{FF2B5EF4-FFF2-40B4-BE49-F238E27FC236}">
                <a16:creationId xmlns:a16="http://schemas.microsoft.com/office/drawing/2014/main" id="{1BD38F58-900C-2A4D-A5A5-FFD873318E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561221" y="10652907"/>
            <a:ext cx="286226" cy="388358"/>
          </a:xfrm>
          <a:prstGeom prst="rect">
            <a:avLst/>
          </a:prstGeom>
        </p:spPr>
      </p:pic>
      <p:sp>
        <p:nvSpPr>
          <p:cNvPr id="83" name="椭圆 84">
            <a:extLst>
              <a:ext uri="{FF2B5EF4-FFF2-40B4-BE49-F238E27FC236}">
                <a16:creationId xmlns:a16="http://schemas.microsoft.com/office/drawing/2014/main" id="{3BFA853A-444F-B04B-A328-73A6942EBFC4}"/>
              </a:ext>
            </a:extLst>
          </p:cNvPr>
          <p:cNvSpPr/>
          <p:nvPr/>
        </p:nvSpPr>
        <p:spPr>
          <a:xfrm>
            <a:off x="17261832" y="929857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84" name="文本框 85">
            <a:extLst>
              <a:ext uri="{FF2B5EF4-FFF2-40B4-BE49-F238E27FC236}">
                <a16:creationId xmlns:a16="http://schemas.microsoft.com/office/drawing/2014/main" id="{7C2B58DC-BC5C-604E-9344-D06344847539}"/>
              </a:ext>
            </a:extLst>
          </p:cNvPr>
          <p:cNvSpPr txBox="1"/>
          <p:nvPr/>
        </p:nvSpPr>
        <p:spPr>
          <a:xfrm>
            <a:off x="18289853" y="939718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Load</a:t>
            </a:r>
            <a:endParaRPr kumimoji="1" lang="zh-CN" altLang="en-US" sz="2800" dirty="0">
              <a:latin typeface="微软雅黑" panose="020B0503020204020204" pitchFamily="34" charset="-122"/>
              <a:ea typeface="微软雅黑" panose="020B0503020204020204" pitchFamily="34" charset="-122"/>
            </a:endParaRPr>
          </a:p>
        </p:txBody>
      </p:sp>
      <p:sp>
        <p:nvSpPr>
          <p:cNvPr id="85" name="文本框 86">
            <a:extLst>
              <a:ext uri="{FF2B5EF4-FFF2-40B4-BE49-F238E27FC236}">
                <a16:creationId xmlns:a16="http://schemas.microsoft.com/office/drawing/2014/main" id="{8D10D08B-15AB-C144-A205-B2E6EBDF148F}"/>
              </a:ext>
            </a:extLst>
          </p:cNvPr>
          <p:cNvSpPr txBox="1"/>
          <p:nvPr/>
        </p:nvSpPr>
        <p:spPr>
          <a:xfrm>
            <a:off x="21543561" y="924329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1529</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86" name="文本框 87">
            <a:extLst>
              <a:ext uri="{FF2B5EF4-FFF2-40B4-BE49-F238E27FC236}">
                <a16:creationId xmlns:a16="http://schemas.microsoft.com/office/drawing/2014/main" id="{DABE197E-932B-C74E-A3AF-FEC4AA0BBC21}"/>
              </a:ext>
            </a:extLst>
          </p:cNvPr>
          <p:cNvSpPr txBox="1"/>
          <p:nvPr/>
        </p:nvSpPr>
        <p:spPr>
          <a:xfrm>
            <a:off x="22947724" y="958790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pic>
        <p:nvPicPr>
          <p:cNvPr id="87" name="图片 88">
            <a:extLst>
              <a:ext uri="{FF2B5EF4-FFF2-40B4-BE49-F238E27FC236}">
                <a16:creationId xmlns:a16="http://schemas.microsoft.com/office/drawing/2014/main" id="{9C58D53D-0C4F-6F48-924B-8074BAAD7B4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451914" y="9423720"/>
            <a:ext cx="471992" cy="471992"/>
          </a:xfrm>
          <a:prstGeom prst="rect">
            <a:avLst/>
          </a:prstGeom>
        </p:spPr>
      </p:pic>
      <p:sp>
        <p:nvSpPr>
          <p:cNvPr id="88" name="矩形 92">
            <a:extLst>
              <a:ext uri="{FF2B5EF4-FFF2-40B4-BE49-F238E27FC236}">
                <a16:creationId xmlns:a16="http://schemas.microsoft.com/office/drawing/2014/main" id="{6761E9D7-6763-DA44-8892-B89F2A2B4C75}"/>
              </a:ext>
            </a:extLst>
          </p:cNvPr>
          <p:cNvSpPr/>
          <p:nvPr/>
        </p:nvSpPr>
        <p:spPr>
          <a:xfrm>
            <a:off x="855262" y="547326"/>
            <a:ext cx="17219334" cy="1015663"/>
          </a:xfrm>
          <a:prstGeom prst="rect">
            <a:avLst/>
          </a:prstGeom>
        </p:spPr>
        <p:txBody>
          <a:bodyPr wrap="square">
            <a:spAutoFit/>
          </a:bodyPr>
          <a:lstStyle/>
          <a:p>
            <a:r>
              <a:rPr lang="en-US" altLang="zh-CN" sz="6000" spc="600" dirty="0" err="1">
                <a:latin typeface="Calibri" panose="020F0502020204030204" pitchFamily="34" charset="0"/>
                <a:ea typeface="Helvetica" charset="0"/>
                <a:cs typeface="Calibri" panose="020F0502020204030204" pitchFamily="34" charset="0"/>
              </a:rPr>
              <a:t>Envision’s</a:t>
            </a:r>
            <a:r>
              <a:rPr lang="en-US" altLang="zh-CN" sz="6000" spc="600" dirty="0">
                <a:latin typeface="Calibri" panose="020F0502020204030204" pitchFamily="34" charset="0"/>
                <a:ea typeface="Helvetica" charset="0"/>
                <a:cs typeface="Calibri" panose="020F0502020204030204" pitchFamily="34" charset="0"/>
              </a:rPr>
              <a:t> Green Jiangyin Industrial Park</a:t>
            </a:r>
            <a:endParaRPr lang="zh-CN" altLang="en-US" sz="6000" spc="600" dirty="0">
              <a:latin typeface="Calibri" panose="020F0502020204030204" pitchFamily="34" charset="0"/>
              <a:ea typeface="Helvetica" charset="0"/>
              <a:cs typeface="Calibri" panose="020F0502020204030204" pitchFamily="34" charset="0"/>
            </a:endParaRPr>
          </a:p>
        </p:txBody>
      </p:sp>
    </p:spTree>
    <p:extLst>
      <p:ext uri="{BB962C8B-B14F-4D97-AF65-F5344CB8AC3E}">
        <p14:creationId xmlns:p14="http://schemas.microsoft.com/office/powerpoint/2010/main" val="1174367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43271-38F0-0A40-9B13-E7CA5513632D}"/>
              </a:ext>
            </a:extLst>
          </p:cNvPr>
          <p:cNvPicPr>
            <a:picLocks noChangeAspect="1"/>
          </p:cNvPicPr>
          <p:nvPr/>
        </p:nvPicPr>
        <p:blipFill>
          <a:blip r:embed="rId2"/>
          <a:stretch>
            <a:fillRect/>
          </a:stretch>
        </p:blipFill>
        <p:spPr>
          <a:xfrm>
            <a:off x="0" y="0"/>
            <a:ext cx="24384000" cy="13716001"/>
          </a:xfrm>
          <a:prstGeom prst="rect">
            <a:avLst/>
          </a:prstGeom>
        </p:spPr>
      </p:pic>
    </p:spTree>
    <p:extLst>
      <p:ext uri="{BB962C8B-B14F-4D97-AF65-F5344CB8AC3E}">
        <p14:creationId xmlns:p14="http://schemas.microsoft.com/office/powerpoint/2010/main" val="21527305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D7EB053-53C5-0842-9DDB-924537315D76}"/>
              </a:ext>
            </a:extLst>
          </p:cNvPr>
          <p:cNvPicPr>
            <a:picLocks noChangeAspect="1"/>
          </p:cNvPicPr>
          <p:nvPr/>
        </p:nvPicPr>
        <p:blipFill rotWithShape="1">
          <a:blip r:embed="rId3"/>
          <a:srcRect t="12392"/>
          <a:stretch/>
        </p:blipFill>
        <p:spPr>
          <a:xfrm>
            <a:off x="-21870" y="163285"/>
            <a:ext cx="24405870" cy="12468889"/>
          </a:xfrm>
          <a:prstGeom prst="rect">
            <a:avLst/>
          </a:prstGeom>
        </p:spPr>
      </p:pic>
      <p:pic>
        <p:nvPicPr>
          <p:cNvPr id="31" name="Picture 30">
            <a:extLst>
              <a:ext uri="{FF2B5EF4-FFF2-40B4-BE49-F238E27FC236}">
                <a16:creationId xmlns:a16="http://schemas.microsoft.com/office/drawing/2014/main" id="{D9366B00-0097-AC47-B452-DCB70AB80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3021" y="12899304"/>
            <a:ext cx="883844" cy="761832"/>
          </a:xfrm>
          <a:prstGeom prst="rect">
            <a:avLst/>
          </a:prstGeom>
        </p:spPr>
      </p:pic>
    </p:spTree>
    <p:extLst>
      <p:ext uri="{BB962C8B-B14F-4D97-AF65-F5344CB8AC3E}">
        <p14:creationId xmlns:p14="http://schemas.microsoft.com/office/powerpoint/2010/main" val="2286608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219200" y="8652357"/>
            <a:ext cx="5542728" cy="2479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800" b="1" dirty="0"/>
              <a:t>Energie</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Cycle de vie </a:t>
            </a:r>
            <a:r>
              <a:rPr lang="fr-FR" sz="2400" dirty="0">
                <a:sym typeface="Helvetica Light"/>
              </a:rPr>
              <a:t>≥</a:t>
            </a:r>
            <a:r>
              <a:rPr lang="en-US" altLang="zh-CN" sz="2400" dirty="0">
                <a:sym typeface="Helvetica Light"/>
              </a:rPr>
              <a:t> 6,000 cycles</a:t>
            </a:r>
            <a:endParaRPr lang="en-US" altLang="zh-CN" sz="2400" b="1" dirty="0"/>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t>Densité</a:t>
            </a:r>
            <a:r>
              <a:rPr lang="en-US" altLang="zh-CN" sz="2400" dirty="0"/>
              <a:t> de puissance </a:t>
            </a:r>
            <a:r>
              <a:rPr lang="fr-FR" sz="2400" dirty="0">
                <a:sym typeface="Helvetica Light"/>
              </a:rPr>
              <a:t>≥ 145 Wh/kg</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Capacité </a:t>
            </a:r>
            <a:r>
              <a:rPr lang="fr-FR" sz="2400" dirty="0">
                <a:sym typeface="Helvetica Light"/>
              </a:rPr>
              <a:t>≥ 100 Ah</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Autre…</a:t>
            </a:r>
            <a:endParaRPr lang="en-US" altLang="zh-CN" sz="2400" dirty="0"/>
          </a:p>
        </p:txBody>
      </p:sp>
      <p:pic>
        <p:nvPicPr>
          <p:cNvPr id="8" name="Picture 7">
            <a:extLst>
              <a:ext uri="{FF2B5EF4-FFF2-40B4-BE49-F238E27FC236}">
                <a16:creationId xmlns:a16="http://schemas.microsoft.com/office/drawing/2014/main" id="{570F2E13-B7E4-3948-8DA1-C027EDF1FAB1}"/>
              </a:ext>
            </a:extLst>
          </p:cNvPr>
          <p:cNvPicPr>
            <a:picLocks noChangeAspect="1"/>
          </p:cNvPicPr>
          <p:nvPr/>
        </p:nvPicPr>
        <p:blipFill>
          <a:blip r:embed="rId3"/>
          <a:stretch>
            <a:fillRect/>
          </a:stretch>
        </p:blipFill>
        <p:spPr>
          <a:xfrm>
            <a:off x="0" y="2176659"/>
            <a:ext cx="24418889" cy="4890815"/>
          </a:xfrm>
          <a:prstGeom prst="rect">
            <a:avLst/>
          </a:prstGeom>
        </p:spPr>
      </p:pic>
      <p:sp>
        <p:nvSpPr>
          <p:cNvPr id="9" name="Title 1">
            <a:extLst>
              <a:ext uri="{FF2B5EF4-FFF2-40B4-BE49-F238E27FC236}">
                <a16:creationId xmlns:a16="http://schemas.microsoft.com/office/drawing/2014/main" id="{950B8309-AF6E-8E4A-A5DD-F811BBDC2184}"/>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a:t>
            </a:r>
            <a:r>
              <a:rPr lang="fr-FR" altLang="zh-CN" sz="4400" b="0" dirty="0">
                <a:solidFill>
                  <a:srgbClr val="3B3B3C"/>
                </a:solidFill>
                <a:latin typeface="Helvetica Neue"/>
                <a:sym typeface="Helvetica Neue"/>
              </a:rPr>
              <a:t>Spécifications</a:t>
            </a:r>
            <a:endParaRPr lang="fr-FR" sz="4400" b="0" dirty="0">
              <a:solidFill>
                <a:srgbClr val="3B3B3C"/>
              </a:solidFill>
              <a:latin typeface="Helvetica Neue"/>
              <a:sym typeface="Helvetica Neue"/>
            </a:endParaRPr>
          </a:p>
        </p:txBody>
      </p:sp>
      <p:pic>
        <p:nvPicPr>
          <p:cNvPr id="17" name="Graphic 16" descr="Ribbon">
            <a:extLst>
              <a:ext uri="{FF2B5EF4-FFF2-40B4-BE49-F238E27FC236}">
                <a16:creationId xmlns:a16="http://schemas.microsoft.com/office/drawing/2014/main" id="{B87B7638-190A-B243-B53A-55C17093E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08363" y="7786361"/>
            <a:ext cx="720000" cy="720000"/>
          </a:xfrm>
          <a:prstGeom prst="rect">
            <a:avLst/>
          </a:prstGeom>
        </p:spPr>
      </p:pic>
      <p:pic>
        <p:nvPicPr>
          <p:cNvPr id="21" name="Graphic 20" descr="Lightning bolt">
            <a:extLst>
              <a:ext uri="{FF2B5EF4-FFF2-40B4-BE49-F238E27FC236}">
                <a16:creationId xmlns:a16="http://schemas.microsoft.com/office/drawing/2014/main" id="{D8E412C4-C62F-8746-BA95-A47739DBD0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0564" y="7786361"/>
            <a:ext cx="720000" cy="720000"/>
          </a:xfrm>
          <a:prstGeom prst="rect">
            <a:avLst/>
          </a:prstGeom>
        </p:spPr>
      </p:pic>
      <p:pic>
        <p:nvPicPr>
          <p:cNvPr id="23" name="Graphic 22" descr="Robot">
            <a:extLst>
              <a:ext uri="{FF2B5EF4-FFF2-40B4-BE49-F238E27FC236}">
                <a16:creationId xmlns:a16="http://schemas.microsoft.com/office/drawing/2014/main" id="{E13D6210-AB25-B848-8DD3-F029D08B22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43479" y="7786361"/>
            <a:ext cx="720000" cy="720000"/>
          </a:xfrm>
          <a:prstGeom prst="rect">
            <a:avLst/>
          </a:prstGeom>
        </p:spPr>
      </p:pic>
      <p:sp>
        <p:nvSpPr>
          <p:cNvPr id="24"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B9FA37F4-6FC7-FE4B-9031-DB5471A8C3B7}"/>
              </a:ext>
            </a:extLst>
          </p:cNvPr>
          <p:cNvSpPr txBox="1"/>
          <p:nvPr/>
        </p:nvSpPr>
        <p:spPr>
          <a:xfrm>
            <a:off x="15493385" y="8652356"/>
            <a:ext cx="8549957" cy="2488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Certifications</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IEC 62660-1/-2 (International)</a:t>
            </a:r>
          </a:p>
          <a:p>
            <a:pPr algn="ctr">
              <a:lnSpc>
                <a:spcPct val="110000"/>
              </a:lnSpc>
              <a:buSzPct val="100000"/>
              <a:defRPr sz="2700">
                <a:solidFill>
                  <a:srgbClr val="3B3B3C"/>
                </a:solidFill>
                <a:latin typeface="Helvetica Light"/>
                <a:ea typeface="Helvetica Light"/>
                <a:cs typeface="Helvetica Light"/>
                <a:sym typeface="Helvetica Light"/>
              </a:defRPr>
            </a:pPr>
            <a:br>
              <a:rPr lang="fr-FR" sz="600" dirty="0">
                <a:sym typeface="Helvetica Light"/>
              </a:rPr>
            </a:br>
            <a:r>
              <a:rPr lang="fr-FR" sz="2400" dirty="0">
                <a:sym typeface="Helvetica Light"/>
              </a:rPr>
              <a:t>UN 38.3 (International) </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UL 1642 (USA, Canada)</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GB/</a:t>
            </a:r>
            <a:r>
              <a:rPr lang="fr-FR" sz="2400" dirty="0" err="1">
                <a:sym typeface="Helvetica Light"/>
              </a:rPr>
              <a:t>T</a:t>
            </a:r>
            <a:r>
              <a:rPr lang="fr-FR" sz="2400" dirty="0">
                <a:sym typeface="Helvetica Light"/>
              </a:rPr>
              <a:t> 21484/31485/31486 (China) </a:t>
            </a:r>
          </a:p>
        </p:txBody>
      </p:sp>
      <p:sp>
        <p:nvSpPr>
          <p:cNvPr id="10"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E508D3FB-7DFD-9F45-BD9F-7F861331784A}"/>
              </a:ext>
            </a:extLst>
          </p:cNvPr>
          <p:cNvSpPr txBox="1"/>
          <p:nvPr/>
        </p:nvSpPr>
        <p:spPr>
          <a:xfrm>
            <a:off x="9420636" y="8652356"/>
            <a:ext cx="5542728" cy="2581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IA</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EnOS:</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AIOT platform</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24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EnOptimizer: </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Smart Energy management system</a:t>
            </a:r>
          </a:p>
        </p:txBody>
      </p:sp>
    </p:spTree>
    <p:extLst>
      <p:ext uri="{BB962C8B-B14F-4D97-AF65-F5344CB8AC3E}">
        <p14:creationId xmlns:p14="http://schemas.microsoft.com/office/powerpoint/2010/main" val="3986665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NVISION BECOMES DS VIRGIN RACING MAJORITY TEAM OWNER">
            <a:extLst>
              <a:ext uri="{FF2B5EF4-FFF2-40B4-BE49-F238E27FC236}">
                <a16:creationId xmlns:a16="http://schemas.microsoft.com/office/drawing/2014/main" id="{70E980E3-0A33-944A-85D8-FAE8B4D58BCC}"/>
              </a:ext>
            </a:extLst>
          </p:cNvPr>
          <p:cNvSpPr txBox="1"/>
          <p:nvPr/>
        </p:nvSpPr>
        <p:spPr>
          <a:xfrm>
            <a:off x="1663074" y="8560468"/>
            <a:ext cx="6990272" cy="2094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r>
              <a:rPr lang="en-US" altLang="zh-CN" dirty="0" err="1">
                <a:latin typeface="+mn-lt"/>
              </a:rPr>
              <a:t>AIoT</a:t>
            </a:r>
            <a:r>
              <a:rPr lang="en-US" altLang="zh-CN" dirty="0">
                <a:latin typeface="+mn-lt"/>
              </a:rPr>
              <a:t> enhances Formula E race performance, and helps win the race against climate change</a:t>
            </a:r>
          </a:p>
        </p:txBody>
      </p:sp>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0410407" y="8560468"/>
            <a:ext cx="12498126" cy="2332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sym typeface="Helvetica Light"/>
              </a:rPr>
              <a:t>AI and IoT</a:t>
            </a:r>
            <a:r>
              <a:rPr lang="en-US" altLang="zh-CN" sz="2800" dirty="0"/>
              <a:t> technologies help optimize energy management throughout the race, enhancing race performance on track</a:t>
            </a:r>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endParaRPr lang="en-US" altLang="zh-CN" sz="2800" dirty="0"/>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t>Envision Virgin Racing team shares the aspiration to accelerate the energy transition, where everyone has access to clean, secure and affordable energy</a:t>
            </a:r>
          </a:p>
        </p:txBody>
      </p:sp>
      <p:pic>
        <p:nvPicPr>
          <p:cNvPr id="4" name="图片 3">
            <a:extLst>
              <a:ext uri="{FF2B5EF4-FFF2-40B4-BE49-F238E27FC236}">
                <a16:creationId xmlns:a16="http://schemas.microsoft.com/office/drawing/2014/main" id="{F253B7DD-029F-5C46-BD3F-6DD92EEB24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4384000" cy="7111492"/>
          </a:xfrm>
          <a:prstGeom prst="rect">
            <a:avLst/>
          </a:prstGeom>
        </p:spPr>
      </p:pic>
    </p:spTree>
    <p:extLst>
      <p:ext uri="{BB962C8B-B14F-4D97-AF65-F5344CB8AC3E}">
        <p14:creationId xmlns:p14="http://schemas.microsoft.com/office/powerpoint/2010/main" val="2121102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2757-6F34-0741-AC80-9393BF481AB7}"/>
              </a:ext>
            </a:extLst>
          </p:cNvPr>
          <p:cNvSpPr txBox="1">
            <a:spLocks/>
          </p:cNvSpPr>
          <p:nvPr/>
        </p:nvSpPr>
        <p:spPr>
          <a:xfrm>
            <a:off x="1057726" y="615825"/>
            <a:ext cx="21031200" cy="668638"/>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defRPr/>
            </a:pP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Invitation to Visit Cloud</a:t>
            </a:r>
            <a:r>
              <a:rPr lang="zh-CN" altLang="en-US"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 </a:t>
            </a: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Centre</a:t>
            </a:r>
            <a:endParaRPr lang="en-US" sz="6000" dirty="0">
              <a:solidFill>
                <a:prstClr val="black"/>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ADB4EF-B9B1-274B-975B-0D3C619C69DD}"/>
              </a:ext>
            </a:extLst>
          </p:cNvPr>
          <p:cNvPicPr>
            <a:picLocks noChangeAspect="1"/>
          </p:cNvPicPr>
          <p:nvPr/>
        </p:nvPicPr>
        <p:blipFill rotWithShape="1">
          <a:blip r:embed="rId2"/>
          <a:srcRect t="9371"/>
          <a:stretch/>
        </p:blipFill>
        <p:spPr>
          <a:xfrm>
            <a:off x="1057727" y="1757280"/>
            <a:ext cx="22268542" cy="6878720"/>
          </a:xfrm>
          <a:prstGeom prst="rect">
            <a:avLst/>
          </a:prstGeom>
        </p:spPr>
      </p:pic>
      <p:pic>
        <p:nvPicPr>
          <p:cNvPr id="4" name="Picture 3">
            <a:extLst>
              <a:ext uri="{FF2B5EF4-FFF2-40B4-BE49-F238E27FC236}">
                <a16:creationId xmlns:a16="http://schemas.microsoft.com/office/drawing/2014/main" id="{EB92BE21-28DF-E148-8593-418D900BDE5F}"/>
              </a:ext>
            </a:extLst>
          </p:cNvPr>
          <p:cNvPicPr>
            <a:picLocks noChangeAspect="1"/>
          </p:cNvPicPr>
          <p:nvPr/>
        </p:nvPicPr>
        <p:blipFill>
          <a:blip r:embed="rId3"/>
          <a:stretch>
            <a:fillRect/>
          </a:stretch>
        </p:blipFill>
        <p:spPr>
          <a:xfrm>
            <a:off x="4257774" y="8718888"/>
            <a:ext cx="14914146" cy="3946541"/>
          </a:xfrm>
          <a:prstGeom prst="rect">
            <a:avLst/>
          </a:prstGeom>
        </p:spPr>
      </p:pic>
    </p:spTree>
    <p:extLst>
      <p:ext uri="{BB962C8B-B14F-4D97-AF65-F5344CB8AC3E}">
        <p14:creationId xmlns:p14="http://schemas.microsoft.com/office/powerpoint/2010/main" val="450005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B88F-D238-284F-A370-56796883C9E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8670"/>
          <a:stretch/>
        </p:blipFill>
        <p:spPr>
          <a:xfrm>
            <a:off x="0" y="-127000"/>
            <a:ext cx="24384000" cy="12959080"/>
          </a:xfrm>
          <a:prstGeom prst="rect">
            <a:avLst/>
          </a:prstGeom>
        </p:spPr>
      </p:pic>
    </p:spTree>
    <p:extLst>
      <p:ext uri="{BB962C8B-B14F-4D97-AF65-F5344CB8AC3E}">
        <p14:creationId xmlns:p14="http://schemas.microsoft.com/office/powerpoint/2010/main" val="26131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Business Model</a:t>
            </a:r>
            <a:endParaRPr lang="en-US" sz="4400" b="0" dirty="0">
              <a:solidFill>
                <a:srgbClr val="3B3B3C"/>
              </a:solidFill>
              <a:latin typeface="Helvetica Neue"/>
              <a:sym typeface="Helvetica Neue"/>
            </a:endParaRPr>
          </a:p>
        </p:txBody>
      </p:sp>
      <p:sp>
        <p:nvSpPr>
          <p:cNvPr id="2" name="Rectangle 1">
            <a:extLst>
              <a:ext uri="{FF2B5EF4-FFF2-40B4-BE49-F238E27FC236}">
                <a16:creationId xmlns:a16="http://schemas.microsoft.com/office/drawing/2014/main" id="{39141144-5569-5540-A104-1FFC42074C86}"/>
              </a:ext>
            </a:extLst>
          </p:cNvPr>
          <p:cNvSpPr>
            <a:spLocks noChangeAspect="1"/>
          </p:cNvSpPr>
          <p:nvPr/>
        </p:nvSpPr>
        <p:spPr>
          <a:xfrm>
            <a:off x="3352801"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4800" i="0" u="none" strike="noStrike" cap="none" spc="0" normalizeH="0" baseline="0" dirty="0">
                <a:ln>
                  <a:noFill/>
                </a:ln>
                <a:solidFill>
                  <a:srgbClr val="000000"/>
                </a:solidFill>
                <a:effectLst/>
                <a:uFillTx/>
                <a:latin typeface="+mn-lt"/>
                <a:ea typeface="+mn-ea"/>
                <a:cs typeface="+mn-cs"/>
                <a:sym typeface="Helvetica"/>
              </a:rPr>
              <a:t>HARDWARE</a:t>
            </a:r>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r>
              <a:rPr kumimoji="0" lang="fr-FR" sz="2400" u="none" strike="noStrike" cap="none" spc="0" normalizeH="0" baseline="0" dirty="0">
                <a:ln>
                  <a:noFill/>
                </a:ln>
                <a:solidFill>
                  <a:srgbClr val="000000"/>
                </a:solidFill>
                <a:effectLst/>
                <a:uFillTx/>
                <a:latin typeface="+mn-lt"/>
                <a:ea typeface="+mn-ea"/>
                <a:cs typeface="+mn-cs"/>
                <a:sym typeface="Helvetica"/>
              </a:rPr>
              <a:t>Batterie &amp; Intégration &amp; Installation</a:t>
            </a:r>
          </a:p>
          <a:p>
            <a:pPr algn="ctr"/>
            <a:r>
              <a:rPr lang="fr-FR" sz="2400" dirty="0"/>
              <a:t>400 k€/kWh</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a:p>
            <a:pPr algn="ctr"/>
            <a:endParaRPr lang="fr-FR" sz="2400" dirty="0"/>
          </a:p>
          <a:p>
            <a:pPr algn="ctr"/>
            <a:endParaRPr lang="fr-FR" sz="2400" dirty="0"/>
          </a:p>
          <a:p>
            <a:pPr algn="ctr"/>
            <a:r>
              <a:rPr kumimoji="0" lang="fr-FR" sz="2400" b="0" i="0" u="none" strike="noStrike" cap="none" spc="0" normalizeH="0" baseline="0" dirty="0">
                <a:ln>
                  <a:noFill/>
                </a:ln>
                <a:solidFill>
                  <a:srgbClr val="000000"/>
                </a:solidFill>
                <a:effectLst/>
                <a:uFillTx/>
                <a:latin typeface="+mn-lt"/>
                <a:ea typeface="+mn-ea"/>
                <a:cs typeface="+mn-cs"/>
                <a:sym typeface="Helvetica"/>
              </a:rPr>
              <a:t>Maintenance</a:t>
            </a:r>
          </a:p>
          <a:p>
            <a:pPr algn="ctr"/>
            <a:r>
              <a:rPr lang="fr-FR" sz="2400" dirty="0"/>
              <a:t>25 k€/an</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p:txBody>
      </p:sp>
      <p:sp>
        <p:nvSpPr>
          <p:cNvPr id="5" name="Rectangle 4">
            <a:extLst>
              <a:ext uri="{FF2B5EF4-FFF2-40B4-BE49-F238E27FC236}">
                <a16:creationId xmlns:a16="http://schemas.microsoft.com/office/drawing/2014/main" id="{C3CFFAA6-817F-DB4E-987E-AFD986AC0C09}"/>
              </a:ext>
            </a:extLst>
          </p:cNvPr>
          <p:cNvSpPr>
            <a:spLocks noChangeAspect="1"/>
          </p:cNvSpPr>
          <p:nvPr/>
        </p:nvSpPr>
        <p:spPr>
          <a:xfrm>
            <a:off x="14244918"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algn="ctr"/>
            <a:r>
              <a:rPr lang="fr-FR" dirty="0"/>
              <a:t>SOFTWARE</a:t>
            </a:r>
            <a:endParaRPr lang="fr-FR" sz="2400" dirty="0"/>
          </a:p>
          <a:p>
            <a:pPr algn="ctr"/>
            <a:endParaRPr lang="fr-FR" sz="2400" dirty="0"/>
          </a:p>
          <a:p>
            <a:pPr algn="ctr"/>
            <a:endParaRPr lang="fr-FR" sz="2400" dirty="0"/>
          </a:p>
          <a:p>
            <a:pPr algn="ctr"/>
            <a:r>
              <a:rPr lang="fr-FR" sz="2400" dirty="0"/>
              <a:t>Application EnOptimizer</a:t>
            </a:r>
          </a:p>
          <a:p>
            <a:pPr algn="ctr"/>
            <a:r>
              <a:rPr lang="fr-FR" sz="2400" dirty="0"/>
              <a:t>25 k€/an</a:t>
            </a:r>
          </a:p>
          <a:p>
            <a:pPr algn="ctr"/>
            <a:endParaRPr lang="fr-FR" sz="2400" dirty="0"/>
          </a:p>
          <a:p>
            <a:pPr algn="ctr"/>
            <a:endParaRPr lang="fr-FR" sz="2400" dirty="0"/>
          </a:p>
          <a:p>
            <a:pPr algn="ctr"/>
            <a:r>
              <a:rPr lang="fr-FR" sz="2400" dirty="0"/>
              <a:t>Coûts d’hébergement</a:t>
            </a:r>
          </a:p>
          <a:p>
            <a:pPr algn="ctr"/>
            <a:r>
              <a:rPr lang="fr-FR" sz="2400" dirty="0"/>
              <a:t>3,5 k€/milliard data/mois</a:t>
            </a:r>
          </a:p>
          <a:p>
            <a:pPr algn="ctr"/>
            <a:endParaRPr lang="fr-FR" sz="2400" dirty="0"/>
          </a:p>
          <a:p>
            <a:pPr algn="ctr"/>
            <a:endParaRPr lang="fr-FR" sz="2400" dirty="0"/>
          </a:p>
          <a:p>
            <a:pPr algn="ctr"/>
            <a:r>
              <a:rPr lang="fr-FR" sz="2400" dirty="0"/>
              <a:t>Gestion de projet</a:t>
            </a:r>
          </a:p>
          <a:p>
            <a:pPr algn="ctr"/>
            <a:r>
              <a:rPr lang="fr-FR" sz="2400" dirty="0"/>
              <a:t>1 200 k€/jour</a:t>
            </a:r>
          </a:p>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1433715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F9B1F-2D9E-4A45-8C7A-F52486A1B991}"/>
              </a:ext>
            </a:extLst>
          </p:cNvPr>
          <p:cNvSpPr/>
          <p:nvPr/>
        </p:nvSpPr>
        <p:spPr>
          <a:xfrm>
            <a:off x="1570075" y="2631567"/>
            <a:ext cx="19644568" cy="8820000"/>
          </a:xfrm>
          <a:prstGeom prst="rect">
            <a:avLst/>
          </a:prstGeom>
          <a:solidFill>
            <a:srgbClr val="FFFFFF"/>
          </a:solidFill>
          <a:ln w="2857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a:ln>
                <a:noFill/>
              </a:ln>
              <a:solidFill>
                <a:srgbClr val="000000"/>
              </a:solidFill>
              <a:effectLst/>
              <a:uFillTx/>
              <a:latin typeface="+mn-lt"/>
              <a:ea typeface="+mn-ea"/>
              <a:cs typeface="+mn-cs"/>
              <a:sym typeface="Helvetica"/>
            </a:endParaRP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fr-FR" sz="4400" b="0" dirty="0">
                <a:solidFill>
                  <a:srgbClr val="3B3B3C"/>
                </a:solidFill>
                <a:latin typeface="Helvetica Neue"/>
                <a:sym typeface="Helvetica Neue"/>
              </a:rPr>
              <a:t>L’application</a:t>
            </a:r>
            <a:r>
              <a:rPr lang="en-US" sz="4400" b="0" dirty="0">
                <a:solidFill>
                  <a:srgbClr val="3B3B3C"/>
                </a:solidFill>
                <a:latin typeface="Helvetica Neue"/>
                <a:sym typeface="Helvetica Neue"/>
              </a:rPr>
              <a:t> EnOptimizer</a:t>
            </a:r>
          </a:p>
        </p:txBody>
      </p:sp>
      <p:pic>
        <p:nvPicPr>
          <p:cNvPr id="5" name="Picture 4">
            <a:extLst>
              <a:ext uri="{FF2B5EF4-FFF2-40B4-BE49-F238E27FC236}">
                <a16:creationId xmlns:a16="http://schemas.microsoft.com/office/drawing/2014/main" id="{25F5A479-5511-8D4F-89D0-648879295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42" y="2667425"/>
            <a:ext cx="17684862" cy="8643476"/>
          </a:xfrm>
          <a:prstGeom prst="rect">
            <a:avLst/>
          </a:prstGeom>
        </p:spPr>
      </p:pic>
      <p:sp>
        <p:nvSpPr>
          <p:cNvPr id="14" name="TextBox 13">
            <a:extLst>
              <a:ext uri="{FF2B5EF4-FFF2-40B4-BE49-F238E27FC236}">
                <a16:creationId xmlns:a16="http://schemas.microsoft.com/office/drawing/2014/main" id="{F0AA3CC3-1B57-CC46-8CAC-5FE37D9D809B}"/>
              </a:ext>
            </a:extLst>
          </p:cNvPr>
          <p:cNvSpPr txBox="1"/>
          <p:nvPr/>
        </p:nvSpPr>
        <p:spPr>
          <a:xfrm>
            <a:off x="1836442" y="2854741"/>
            <a:ext cx="10795578" cy="70788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3000" dirty="0"/>
              <a:t>Optimisation des flux énergétiques pour une batterie de 1MW </a:t>
            </a:r>
            <a:endParaRPr kumimoji="0" lang="fr-FR" sz="3000" b="0" i="0" u="none" strike="noStrike" cap="none" spc="0" normalizeH="0" dirty="0">
              <a:ln>
                <a:noFill/>
              </a:ln>
              <a:solidFill>
                <a:srgbClr val="000000"/>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D29CE87A-19A6-4046-A320-91808690C0BC}"/>
              </a:ext>
            </a:extLst>
          </p:cNvPr>
          <p:cNvSpPr txBox="1"/>
          <p:nvPr/>
        </p:nvSpPr>
        <p:spPr>
          <a:xfrm>
            <a:off x="16807769" y="4094160"/>
            <a:ext cx="3118796"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Demande énergétique du stade</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761E2228-F550-5445-B0E7-705F4ABCE48B}"/>
              </a:ext>
            </a:extLst>
          </p:cNvPr>
          <p:cNvSpPr txBox="1"/>
          <p:nvPr/>
        </p:nvSpPr>
        <p:spPr>
          <a:xfrm>
            <a:off x="16807769" y="4494411"/>
            <a:ext cx="3211771"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Achat d’électricité sur le réseau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93BA51DA-4D71-9B44-AED7-81D4D48A7362}"/>
              </a:ext>
            </a:extLst>
          </p:cNvPr>
          <p:cNvSpPr txBox="1"/>
          <p:nvPr/>
        </p:nvSpPr>
        <p:spPr>
          <a:xfrm>
            <a:off x="16807769" y="4845883"/>
            <a:ext cx="250805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7A14BBF1-427B-F04E-937C-81D0F46BD784}"/>
              </a:ext>
            </a:extLst>
          </p:cNvPr>
          <p:cNvSpPr txBox="1"/>
          <p:nvPr/>
        </p:nvSpPr>
        <p:spPr>
          <a:xfrm>
            <a:off x="16815260" y="5180013"/>
            <a:ext cx="2666750"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Décharge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952AA3A-BDF4-9C48-BF1B-B9E0641886D5}"/>
              </a:ext>
            </a:extLst>
          </p:cNvPr>
          <p:cNvSpPr txBox="1"/>
          <p:nvPr/>
        </p:nvSpPr>
        <p:spPr>
          <a:xfrm>
            <a:off x="16822751" y="5543819"/>
            <a:ext cx="1886088"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Production solaire</a:t>
            </a:r>
          </a:p>
        </p:txBody>
      </p:sp>
      <p:sp>
        <p:nvSpPr>
          <p:cNvPr id="21" name="Oval 20">
            <a:extLst>
              <a:ext uri="{FF2B5EF4-FFF2-40B4-BE49-F238E27FC236}">
                <a16:creationId xmlns:a16="http://schemas.microsoft.com/office/drawing/2014/main" id="{03D639E1-626F-264C-8BD8-88E0F9915719}"/>
              </a:ext>
            </a:extLst>
          </p:cNvPr>
          <p:cNvSpPr>
            <a:spLocks noChangeAspect="1"/>
          </p:cNvSpPr>
          <p:nvPr/>
        </p:nvSpPr>
        <p:spPr>
          <a:xfrm>
            <a:off x="3955345" y="374993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A</a:t>
            </a:r>
          </a:p>
        </p:txBody>
      </p:sp>
      <p:sp>
        <p:nvSpPr>
          <p:cNvPr id="23" name="Oval 22">
            <a:extLst>
              <a:ext uri="{FF2B5EF4-FFF2-40B4-BE49-F238E27FC236}">
                <a16:creationId xmlns:a16="http://schemas.microsoft.com/office/drawing/2014/main" id="{811240EB-9BD0-1B43-99DE-45AE05BD0771}"/>
              </a:ext>
            </a:extLst>
          </p:cNvPr>
          <p:cNvSpPr>
            <a:spLocks noChangeAspect="1"/>
          </p:cNvSpPr>
          <p:nvPr/>
        </p:nvSpPr>
        <p:spPr>
          <a:xfrm>
            <a:off x="4899070" y="8958431"/>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B</a:t>
            </a:r>
          </a:p>
        </p:txBody>
      </p:sp>
      <p:sp>
        <p:nvSpPr>
          <p:cNvPr id="24" name="Oval 23">
            <a:extLst>
              <a:ext uri="{FF2B5EF4-FFF2-40B4-BE49-F238E27FC236}">
                <a16:creationId xmlns:a16="http://schemas.microsoft.com/office/drawing/2014/main" id="{E8279F44-4A4E-054E-8DB5-36261CC3FDD5}"/>
              </a:ext>
            </a:extLst>
          </p:cNvPr>
          <p:cNvSpPr>
            <a:spLocks noChangeAspect="1"/>
          </p:cNvSpPr>
          <p:nvPr/>
        </p:nvSpPr>
        <p:spPr>
          <a:xfrm>
            <a:off x="7812600" y="8432156"/>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5" name="Oval 24">
            <a:extLst>
              <a:ext uri="{FF2B5EF4-FFF2-40B4-BE49-F238E27FC236}">
                <a16:creationId xmlns:a16="http://schemas.microsoft.com/office/drawing/2014/main" id="{895C865A-0183-D849-853F-6BE303455D07}"/>
              </a:ext>
            </a:extLst>
          </p:cNvPr>
          <p:cNvSpPr>
            <a:spLocks noChangeAspect="1"/>
          </p:cNvSpPr>
          <p:nvPr/>
        </p:nvSpPr>
        <p:spPr>
          <a:xfrm>
            <a:off x="13031702" y="824658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6" name="Oval 25">
            <a:extLst>
              <a:ext uri="{FF2B5EF4-FFF2-40B4-BE49-F238E27FC236}">
                <a16:creationId xmlns:a16="http://schemas.microsoft.com/office/drawing/2014/main" id="{058903DC-A5BA-9948-88A5-A64C469BDFF1}"/>
              </a:ext>
            </a:extLst>
          </p:cNvPr>
          <p:cNvSpPr>
            <a:spLocks noChangeAspect="1"/>
          </p:cNvSpPr>
          <p:nvPr/>
        </p:nvSpPr>
        <p:spPr>
          <a:xfrm>
            <a:off x="16352081" y="6447895"/>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
        <p:nvSpPr>
          <p:cNvPr id="27" name="TextBox 26">
            <a:extLst>
              <a:ext uri="{FF2B5EF4-FFF2-40B4-BE49-F238E27FC236}">
                <a16:creationId xmlns:a16="http://schemas.microsoft.com/office/drawing/2014/main" id="{C607AF83-2C22-3341-AE32-B4E8EE02B519}"/>
              </a:ext>
            </a:extLst>
          </p:cNvPr>
          <p:cNvSpPr txBox="1"/>
          <p:nvPr/>
        </p:nvSpPr>
        <p:spPr>
          <a:xfrm>
            <a:off x="16822751" y="6381677"/>
            <a:ext cx="315406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Effacement du pic de puissance</a:t>
            </a:r>
          </a:p>
        </p:txBody>
      </p:sp>
      <p:sp>
        <p:nvSpPr>
          <p:cNvPr id="28" name="Oval 27">
            <a:extLst>
              <a:ext uri="{FF2B5EF4-FFF2-40B4-BE49-F238E27FC236}">
                <a16:creationId xmlns:a16="http://schemas.microsoft.com/office/drawing/2014/main" id="{43BD38AF-8ABF-F94C-8A4D-CADE5A36FD75}"/>
              </a:ext>
            </a:extLst>
          </p:cNvPr>
          <p:cNvSpPr>
            <a:spLocks noChangeAspect="1"/>
          </p:cNvSpPr>
          <p:nvPr/>
        </p:nvSpPr>
        <p:spPr>
          <a:xfrm>
            <a:off x="16356077" y="7011756"/>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B</a:t>
            </a:r>
          </a:p>
        </p:txBody>
      </p:sp>
      <p:sp>
        <p:nvSpPr>
          <p:cNvPr id="29" name="TextBox 28">
            <a:extLst>
              <a:ext uri="{FF2B5EF4-FFF2-40B4-BE49-F238E27FC236}">
                <a16:creationId xmlns:a16="http://schemas.microsoft.com/office/drawing/2014/main" id="{D1B77B7D-10C4-4B47-B70E-422368DB2056}"/>
              </a:ext>
            </a:extLst>
          </p:cNvPr>
          <p:cNvSpPr txBox="1"/>
          <p:nvPr/>
        </p:nvSpPr>
        <p:spPr>
          <a:xfrm>
            <a:off x="16826747" y="6945538"/>
            <a:ext cx="390747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Charge de la batterie en heures creuses</a:t>
            </a:r>
          </a:p>
        </p:txBody>
      </p:sp>
      <p:sp>
        <p:nvSpPr>
          <p:cNvPr id="30" name="Oval 29">
            <a:extLst>
              <a:ext uri="{FF2B5EF4-FFF2-40B4-BE49-F238E27FC236}">
                <a16:creationId xmlns:a16="http://schemas.microsoft.com/office/drawing/2014/main" id="{802E4A06-3BA1-7944-9B12-5E60B23B1528}"/>
              </a:ext>
            </a:extLst>
          </p:cNvPr>
          <p:cNvSpPr>
            <a:spLocks noChangeAspect="1"/>
          </p:cNvSpPr>
          <p:nvPr/>
        </p:nvSpPr>
        <p:spPr>
          <a:xfrm>
            <a:off x="16362519" y="7595282"/>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C</a:t>
            </a:r>
          </a:p>
        </p:txBody>
      </p:sp>
      <p:sp>
        <p:nvSpPr>
          <p:cNvPr id="31" name="TextBox 30">
            <a:extLst>
              <a:ext uri="{FF2B5EF4-FFF2-40B4-BE49-F238E27FC236}">
                <a16:creationId xmlns:a16="http://schemas.microsoft.com/office/drawing/2014/main" id="{99DBE6EE-B97F-444C-A3A9-EEC7B20DE45E}"/>
              </a:ext>
            </a:extLst>
          </p:cNvPr>
          <p:cNvSpPr txBox="1"/>
          <p:nvPr/>
        </p:nvSpPr>
        <p:spPr>
          <a:xfrm>
            <a:off x="16833189" y="7529064"/>
            <a:ext cx="424891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Décharge de la batterie en heures de pointe</a:t>
            </a:r>
          </a:p>
        </p:txBody>
      </p:sp>
    </p:spTree>
    <p:extLst>
      <p:ext uri="{BB962C8B-B14F-4D97-AF65-F5344CB8AC3E}">
        <p14:creationId xmlns:p14="http://schemas.microsoft.com/office/powerpoint/2010/main" val="1205595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Money savings : Battery + EnOptimizer</a:t>
            </a:r>
            <a:endParaRPr lang="en-US" sz="4400" b="0" dirty="0">
              <a:solidFill>
                <a:srgbClr val="3B3B3C"/>
              </a:solidFill>
              <a:latin typeface="Helvetica Neue"/>
              <a:sym typeface="Helvetica Neue"/>
            </a:endParaRPr>
          </a:p>
        </p:txBody>
      </p:sp>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240274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a:extLst>
              <a:ext uri="{FF2B5EF4-FFF2-40B4-BE49-F238E27FC236}">
                <a16:creationId xmlns:a16="http://schemas.microsoft.com/office/drawing/2014/main" id="{610405F3-0E2B-4A4E-9C14-D89E59C60D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72" y="0"/>
            <a:ext cx="24371808" cy="13716000"/>
          </a:xfrm>
          <a:prstGeom prst="rect">
            <a:avLst/>
          </a:prstGeom>
        </p:spPr>
      </p:pic>
      <p:sp>
        <p:nvSpPr>
          <p:cNvPr id="3" name="文本框 3">
            <a:extLst>
              <a:ext uri="{FF2B5EF4-FFF2-40B4-BE49-F238E27FC236}">
                <a16:creationId xmlns:a16="http://schemas.microsoft.com/office/drawing/2014/main" id="{C44F6C3A-F6AA-6A47-9E5A-6DF0C17EF0D5}"/>
              </a:ext>
            </a:extLst>
          </p:cNvPr>
          <p:cNvSpPr txBox="1"/>
          <p:nvPr/>
        </p:nvSpPr>
        <p:spPr>
          <a:xfrm>
            <a:off x="637867" y="342900"/>
            <a:ext cx="11444748" cy="980438"/>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defRPr>
                <a:solidFill>
                  <a:srgbClr val="3A3C42"/>
                </a:solidFill>
                <a:latin typeface="Helvetica Light"/>
                <a:ea typeface="Helvetica Light"/>
                <a:cs typeface="Helvetica Light"/>
                <a:sym typeface="Helvetica Light"/>
              </a:defRPr>
            </a:lvl1p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3A3C42"/>
                </a:solidFill>
                <a:effectLst/>
                <a:uLnTx/>
                <a:uFillTx/>
                <a:latin typeface="Helvetica Light"/>
                <a:sym typeface="Helvetica Light"/>
              </a:rPr>
              <a:t>Group </a:t>
            </a:r>
            <a:r>
              <a:rPr kumimoji="0" sz="4800" b="0" i="0" u="none" strike="noStrike" kern="0" cap="none" spc="0" normalizeH="0" baseline="0" noProof="0" dirty="0">
                <a:ln>
                  <a:noFill/>
                </a:ln>
                <a:solidFill>
                  <a:srgbClr val="3A3C42"/>
                </a:solidFill>
                <a:effectLst/>
                <a:uLnTx/>
                <a:uFillTx/>
                <a:latin typeface="Helvetica Light"/>
                <a:sym typeface="Helvetica Light"/>
              </a:rPr>
              <a:t>Core Business</a:t>
            </a:r>
            <a:r>
              <a:rPr kumimoji="0" lang="en-US" sz="4800" b="0" i="0" u="none" strike="noStrike" kern="0" cap="none" spc="0" normalizeH="0" baseline="0" noProof="0" dirty="0">
                <a:ln>
                  <a:noFill/>
                </a:ln>
                <a:solidFill>
                  <a:srgbClr val="3A3C42"/>
                </a:solidFill>
                <a:effectLst/>
                <a:uLnTx/>
                <a:uFillTx/>
                <a:latin typeface="Helvetica Light"/>
                <a:sym typeface="Helvetica Light"/>
              </a:rPr>
              <a:t>es</a:t>
            </a:r>
            <a:endParaRPr kumimoji="0" sz="4800" b="0" i="0" u="none" strike="noStrike" kern="0" cap="none" spc="0" normalizeH="0" baseline="0" noProof="0" dirty="0">
              <a:ln>
                <a:noFill/>
              </a:ln>
              <a:solidFill>
                <a:srgbClr val="3A3C42"/>
              </a:solidFill>
              <a:effectLst/>
              <a:uLnTx/>
              <a:uFillTx/>
              <a:latin typeface="Helvetica Light"/>
              <a:sym typeface="Helvetica Light"/>
            </a:endParaRPr>
          </a:p>
        </p:txBody>
      </p:sp>
      <p:sp>
        <p:nvSpPr>
          <p:cNvPr id="4" name="TextBox 3">
            <a:extLst>
              <a:ext uri="{FF2B5EF4-FFF2-40B4-BE49-F238E27FC236}">
                <a16:creationId xmlns:a16="http://schemas.microsoft.com/office/drawing/2014/main" id="{F0E9DFEE-5268-1E49-999F-7711C45BFEF5}"/>
              </a:ext>
            </a:extLst>
          </p:cNvPr>
          <p:cNvSpPr txBox="1"/>
          <p:nvPr/>
        </p:nvSpPr>
        <p:spPr>
          <a:xfrm>
            <a:off x="3467100" y="8534400"/>
            <a:ext cx="3605612" cy="7402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Energy</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5" name="TextBox 4">
            <a:extLst>
              <a:ext uri="{FF2B5EF4-FFF2-40B4-BE49-F238E27FC236}">
                <a16:creationId xmlns:a16="http://schemas.microsoft.com/office/drawing/2014/main" id="{145AB402-BA14-7B49-9105-804B45160A9D}"/>
              </a:ext>
            </a:extLst>
          </p:cNvPr>
          <p:cNvSpPr txBox="1"/>
          <p:nvPr/>
        </p:nvSpPr>
        <p:spPr>
          <a:xfrm>
            <a:off x="8469959" y="8534400"/>
            <a:ext cx="3418115"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Digital</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6" name="TextBox 5">
            <a:extLst>
              <a:ext uri="{FF2B5EF4-FFF2-40B4-BE49-F238E27FC236}">
                <a16:creationId xmlns:a16="http://schemas.microsoft.com/office/drawing/2014/main" id="{B337F13B-E1CD-8F41-A72E-3891FE30F7D2}"/>
              </a:ext>
            </a:extLst>
          </p:cNvPr>
          <p:cNvSpPr txBox="1"/>
          <p:nvPr/>
        </p:nvSpPr>
        <p:spPr>
          <a:xfrm>
            <a:off x="12786164" y="8512629"/>
            <a:ext cx="3418115" cy="78377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AESC</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7" name="TextBox 6">
            <a:extLst>
              <a:ext uri="{FF2B5EF4-FFF2-40B4-BE49-F238E27FC236}">
                <a16:creationId xmlns:a16="http://schemas.microsoft.com/office/drawing/2014/main" id="{D2C88E04-6841-CE4F-B3B9-5BEC9FADA6D5}"/>
              </a:ext>
            </a:extLst>
          </p:cNvPr>
          <p:cNvSpPr txBox="1"/>
          <p:nvPr/>
        </p:nvSpPr>
        <p:spPr>
          <a:xfrm>
            <a:off x="17239576" y="8512629"/>
            <a:ext cx="3909332"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Ventures</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Tree>
    <p:extLst>
      <p:ext uri="{BB962C8B-B14F-4D97-AF65-F5344CB8AC3E}">
        <p14:creationId xmlns:p14="http://schemas.microsoft.com/office/powerpoint/2010/main" val="1195532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18">
            <a:extLst>
              <a:ext uri="{FF2B5EF4-FFF2-40B4-BE49-F238E27FC236}">
                <a16:creationId xmlns:a16="http://schemas.microsoft.com/office/drawing/2014/main" id="{880BB44F-C5E6-BC4C-A4F7-1CE1BC7EB45D}"/>
              </a:ext>
            </a:extLst>
          </p:cNvPr>
          <p:cNvPicPr>
            <a:picLocks noChangeAspect="1"/>
          </p:cNvPicPr>
          <p:nvPr/>
        </p:nvPicPr>
        <p:blipFill>
          <a:blip r:embed="rId2" cstate="email">
            <a:alphaModFix amt="47000"/>
            <a:biLevel thresh="75000"/>
            <a:extLst>
              <a:ext uri="{28A0092B-C50C-407E-A947-70E740481C1C}">
                <a14:useLocalDpi xmlns:a14="http://schemas.microsoft.com/office/drawing/2010/main"/>
              </a:ext>
            </a:extLst>
          </a:blip>
          <a:stretch>
            <a:fillRect/>
          </a:stretch>
        </p:blipFill>
        <p:spPr>
          <a:xfrm>
            <a:off x="4294657" y="3893534"/>
            <a:ext cx="14944262" cy="7442480"/>
          </a:xfrm>
          <a:prstGeom prst="rect">
            <a:avLst/>
          </a:prstGeom>
          <a:ln>
            <a:noFill/>
          </a:ln>
          <a:effectLst>
            <a:outerShdw dist="50800" dir="5400000" algn="ctr" rotWithShape="0">
              <a:srgbClr val="000000">
                <a:alpha val="43137"/>
              </a:srgbClr>
            </a:outerShdw>
          </a:effectLst>
        </p:spPr>
      </p:pic>
      <p:sp>
        <p:nvSpPr>
          <p:cNvPr id="3" name="矩形 242">
            <a:extLst>
              <a:ext uri="{FF2B5EF4-FFF2-40B4-BE49-F238E27FC236}">
                <a16:creationId xmlns:a16="http://schemas.microsoft.com/office/drawing/2014/main" id="{61386FC9-5980-934B-885A-53639799DC00}"/>
              </a:ext>
            </a:extLst>
          </p:cNvPr>
          <p:cNvSpPr/>
          <p:nvPr/>
        </p:nvSpPr>
        <p:spPr>
          <a:xfrm>
            <a:off x="1033712" y="10161828"/>
            <a:ext cx="5063640" cy="1080000"/>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4" name="矩形 255">
            <a:extLst>
              <a:ext uri="{FF2B5EF4-FFF2-40B4-BE49-F238E27FC236}">
                <a16:creationId xmlns:a16="http://schemas.microsoft.com/office/drawing/2014/main" id="{054069BC-EBC2-414A-B8FB-B638FACD1CEF}"/>
              </a:ext>
            </a:extLst>
          </p:cNvPr>
          <p:cNvSpPr/>
          <p:nvPr/>
        </p:nvSpPr>
        <p:spPr>
          <a:xfrm>
            <a:off x="7274812" y="10168303"/>
            <a:ext cx="449985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5" name="矩形 87">
            <a:extLst>
              <a:ext uri="{FF2B5EF4-FFF2-40B4-BE49-F238E27FC236}">
                <a16:creationId xmlns:a16="http://schemas.microsoft.com/office/drawing/2014/main" id="{A041F491-7656-454B-AA69-301D81553589}"/>
              </a:ext>
            </a:extLst>
          </p:cNvPr>
          <p:cNvSpPr/>
          <p:nvPr/>
        </p:nvSpPr>
        <p:spPr>
          <a:xfrm>
            <a:off x="12417251" y="10168303"/>
            <a:ext cx="456176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6" name="矩形 59">
            <a:extLst>
              <a:ext uri="{FF2B5EF4-FFF2-40B4-BE49-F238E27FC236}">
                <a16:creationId xmlns:a16="http://schemas.microsoft.com/office/drawing/2014/main" id="{4B6CE003-039D-184A-9BCC-D6DA7E02445A}"/>
              </a:ext>
            </a:extLst>
          </p:cNvPr>
          <p:cNvSpPr/>
          <p:nvPr/>
        </p:nvSpPr>
        <p:spPr>
          <a:xfrm>
            <a:off x="17955527" y="2305329"/>
            <a:ext cx="549529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Digital</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Bazefield</a:t>
            </a:r>
            <a:r>
              <a:rPr lang="zh-CN" altLang="en-US" sz="2800" b="1" kern="1200" dirty="0">
                <a:solidFill>
                  <a:prstClr val="white"/>
                </a:solidFill>
                <a:latin typeface="D-DIN" panose="020B0504030202030204"/>
                <a:ea typeface="Helvetica" charset="0"/>
                <a:cs typeface="Helvetica" charset="0"/>
              </a:rPr>
              <a:t> </a:t>
            </a:r>
            <a:r>
              <a:rPr lang="en-US" altLang="zh-CN" sz="2800" b="1" kern="1200" dirty="0">
                <a:solidFill>
                  <a:prstClr val="white"/>
                </a:solidFill>
                <a:latin typeface="D-DIN" panose="020B0504030202030204"/>
                <a:ea typeface="Helvetica" charset="0"/>
                <a:cs typeface="Helvetica" charset="0"/>
              </a:rPr>
              <a:t>Office</a:t>
            </a:r>
            <a:r>
              <a:rPr kumimoji="1" lang="en-US" altLang="zh-CN" sz="2800" b="1" kern="1000" dirty="0">
                <a:solidFill>
                  <a:prstClr val="white"/>
                </a:solidFill>
                <a:latin typeface="D-DIN" panose="020B0504030202030204"/>
                <a:ea typeface="Helvetica" charset="0"/>
                <a:cs typeface="Helvetica" charset="0"/>
              </a:rPr>
              <a:t> </a:t>
            </a:r>
            <a:r>
              <a:rPr lang="zh-CN" altLang="en-US" sz="2800" b="1" kern="12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err="1">
                <a:solidFill>
                  <a:prstClr val="white"/>
                </a:solidFill>
                <a:latin typeface="Arial" panose="020B0604020202020204" pitchFamily="34" charset="0"/>
                <a:ea typeface="Helvetica" charset="0"/>
                <a:cs typeface="Arial" panose="020B0604020202020204" pitchFamily="34" charset="0"/>
              </a:rPr>
              <a:t>Porsgrunn</a:t>
            </a:r>
            <a:r>
              <a:rPr lang="en-US" altLang="zh-CN" sz="2400" kern="1200" dirty="0">
                <a:solidFill>
                  <a:prstClr val="white"/>
                </a:solidFill>
                <a:latin typeface="Arial" panose="020B0604020202020204" pitchFamily="34" charset="0"/>
                <a:ea typeface="Helvetica" charset="0"/>
                <a:cs typeface="Arial" panose="020B0604020202020204" pitchFamily="34" charset="0"/>
              </a:rPr>
              <a:t>, Norway</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7" name="组 3181">
            <a:extLst>
              <a:ext uri="{FF2B5EF4-FFF2-40B4-BE49-F238E27FC236}">
                <a16:creationId xmlns:a16="http://schemas.microsoft.com/office/drawing/2014/main" id="{D121D923-C8B4-F845-AA11-802C3934BCE2}"/>
              </a:ext>
            </a:extLst>
          </p:cNvPr>
          <p:cNvGrpSpPr/>
          <p:nvPr/>
        </p:nvGrpSpPr>
        <p:grpSpPr>
          <a:xfrm>
            <a:off x="7196621" y="7351589"/>
            <a:ext cx="244634" cy="246986"/>
            <a:chOff x="2497851" y="5234244"/>
            <a:chExt cx="220112" cy="222229"/>
          </a:xfrm>
          <a:effectLst>
            <a:outerShdw blurRad="50800" dist="50800" dir="5400000" sx="43000" sy="43000" algn="ctr" rotWithShape="0">
              <a:srgbClr val="000000">
                <a:alpha val="43137"/>
              </a:srgbClr>
            </a:outerShdw>
          </a:effectLst>
        </p:grpSpPr>
        <p:sp>
          <p:nvSpPr>
            <p:cNvPr id="8" name="Oval 25">
              <a:extLst>
                <a:ext uri="{FF2B5EF4-FFF2-40B4-BE49-F238E27FC236}">
                  <a16:creationId xmlns:a16="http://schemas.microsoft.com/office/drawing/2014/main" id="{CFADFB60-1B66-CF42-B18F-45BE308FA34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9" name="Oval 26">
              <a:extLst>
                <a:ext uri="{FF2B5EF4-FFF2-40B4-BE49-F238E27FC236}">
                  <a16:creationId xmlns:a16="http://schemas.microsoft.com/office/drawing/2014/main" id="{E1F4429F-2074-C941-B6A0-186D92BFF7D6}"/>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10" name="矩形 228">
            <a:extLst>
              <a:ext uri="{FF2B5EF4-FFF2-40B4-BE49-F238E27FC236}">
                <a16:creationId xmlns:a16="http://schemas.microsoft.com/office/drawing/2014/main" id="{8C4684E4-CA3F-8A49-8F11-7864C8AF8207}"/>
              </a:ext>
            </a:extLst>
          </p:cNvPr>
          <p:cNvSpPr/>
          <p:nvPr/>
        </p:nvSpPr>
        <p:spPr>
          <a:xfrm>
            <a:off x="1137747" y="10209386"/>
            <a:ext cx="4655934"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Digital Wind </a:t>
            </a:r>
            <a:r>
              <a:rPr lang="en-US" altLang="zh-CN" sz="2800" b="1" kern="1200" dirty="0" err="1">
                <a:solidFill>
                  <a:prstClr val="white"/>
                </a:solidFill>
                <a:latin typeface="D-DIN" panose="020B0504030202030204"/>
                <a:ea typeface="Helvetica" charset="0"/>
                <a:cs typeface="Helvetica" charset="0"/>
              </a:rPr>
              <a:t>CoE</a:t>
            </a:r>
            <a:r>
              <a:rPr lang="en-US" altLang="zh-CN" sz="2800" b="1" kern="1200" dirty="0">
                <a:solidFill>
                  <a:prstClr val="white"/>
                </a:solidFill>
                <a:latin typeface="D-DIN" panose="020B0504030202030204"/>
                <a:ea typeface="Helvetica" charset="0"/>
                <a:cs typeface="Helvetica" charset="0"/>
              </a:rPr>
              <a:t> &amp; US Office</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Houston,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11" name="矩形 229">
            <a:extLst>
              <a:ext uri="{FF2B5EF4-FFF2-40B4-BE49-F238E27FC236}">
                <a16:creationId xmlns:a16="http://schemas.microsoft.com/office/drawing/2014/main" id="{A78CA990-7539-5047-9B14-F5C35FB1CB89}"/>
              </a:ext>
            </a:extLst>
          </p:cNvPr>
          <p:cNvSpPr/>
          <p:nvPr/>
        </p:nvSpPr>
        <p:spPr>
          <a:xfrm>
            <a:off x="7832495" y="2305329"/>
            <a:ext cx="387783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EMEA Office</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12" name="组 125">
            <a:extLst>
              <a:ext uri="{FF2B5EF4-FFF2-40B4-BE49-F238E27FC236}">
                <a16:creationId xmlns:a16="http://schemas.microsoft.com/office/drawing/2014/main" id="{AF18B8BA-A230-E44A-9BE1-8DDDB5C468D2}"/>
              </a:ext>
            </a:extLst>
          </p:cNvPr>
          <p:cNvGrpSpPr/>
          <p:nvPr/>
        </p:nvGrpSpPr>
        <p:grpSpPr>
          <a:xfrm>
            <a:off x="6178607" y="6733935"/>
            <a:ext cx="244634" cy="246986"/>
            <a:chOff x="2497851" y="5234244"/>
            <a:chExt cx="220112" cy="222229"/>
          </a:xfrm>
          <a:effectLst>
            <a:outerShdw blurRad="50800" dist="50800" dir="5400000" sx="43000" sy="43000" algn="ctr" rotWithShape="0">
              <a:srgbClr val="000000">
                <a:alpha val="43137"/>
              </a:srgbClr>
            </a:outerShdw>
          </a:effectLst>
        </p:grpSpPr>
        <p:sp>
          <p:nvSpPr>
            <p:cNvPr id="13" name="Oval 25">
              <a:extLst>
                <a:ext uri="{FF2B5EF4-FFF2-40B4-BE49-F238E27FC236}">
                  <a16:creationId xmlns:a16="http://schemas.microsoft.com/office/drawing/2014/main" id="{366A047C-91CC-E849-BE48-6A298A1171B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4" name="Oval 26">
              <a:extLst>
                <a:ext uri="{FF2B5EF4-FFF2-40B4-BE49-F238E27FC236}">
                  <a16:creationId xmlns:a16="http://schemas.microsoft.com/office/drawing/2014/main" id="{C5B6A934-76DC-D944-8432-4CEC4B7F5282}"/>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5" name="组 131">
            <a:extLst>
              <a:ext uri="{FF2B5EF4-FFF2-40B4-BE49-F238E27FC236}">
                <a16:creationId xmlns:a16="http://schemas.microsoft.com/office/drawing/2014/main" id="{54818A85-D684-0A45-9CDC-D9135EF7AA04}"/>
              </a:ext>
            </a:extLst>
          </p:cNvPr>
          <p:cNvGrpSpPr/>
          <p:nvPr/>
        </p:nvGrpSpPr>
        <p:grpSpPr>
          <a:xfrm>
            <a:off x="11090379" y="6171175"/>
            <a:ext cx="244634" cy="246986"/>
            <a:chOff x="2497851" y="5234244"/>
            <a:chExt cx="220112" cy="222229"/>
          </a:xfrm>
          <a:effectLst>
            <a:outerShdw blurRad="50800" dist="50800" dir="5400000" sx="43000" sy="43000" algn="ctr" rotWithShape="0">
              <a:srgbClr val="000000">
                <a:alpha val="43137"/>
              </a:srgbClr>
            </a:outerShdw>
          </a:effectLst>
        </p:grpSpPr>
        <p:sp>
          <p:nvSpPr>
            <p:cNvPr id="16" name="Oval 25">
              <a:extLst>
                <a:ext uri="{FF2B5EF4-FFF2-40B4-BE49-F238E27FC236}">
                  <a16:creationId xmlns:a16="http://schemas.microsoft.com/office/drawing/2014/main" id="{4332986A-E00B-6442-B43E-8D0E4015379B}"/>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7" name="Oval 26">
              <a:extLst>
                <a:ext uri="{FF2B5EF4-FFF2-40B4-BE49-F238E27FC236}">
                  <a16:creationId xmlns:a16="http://schemas.microsoft.com/office/drawing/2014/main" id="{5CD96461-1291-924A-8B38-19324AF6CAD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8" name="组 134">
            <a:extLst>
              <a:ext uri="{FF2B5EF4-FFF2-40B4-BE49-F238E27FC236}">
                <a16:creationId xmlns:a16="http://schemas.microsoft.com/office/drawing/2014/main" id="{15DB6F90-E84A-0440-BF54-540712A8A32B}"/>
              </a:ext>
            </a:extLst>
          </p:cNvPr>
          <p:cNvGrpSpPr/>
          <p:nvPr/>
        </p:nvGrpSpPr>
        <p:grpSpPr>
          <a:xfrm>
            <a:off x="16218013" y="7106801"/>
            <a:ext cx="244634" cy="246986"/>
            <a:chOff x="2497851" y="5234244"/>
            <a:chExt cx="220112" cy="222229"/>
          </a:xfrm>
          <a:effectLst>
            <a:outerShdw blurRad="50800" dist="50800" dir="5400000" sx="43000" sy="43000" algn="ctr" rotWithShape="0">
              <a:srgbClr val="000000">
                <a:alpha val="43137"/>
              </a:srgbClr>
            </a:outerShdw>
          </a:effectLst>
        </p:grpSpPr>
        <p:sp>
          <p:nvSpPr>
            <p:cNvPr id="19" name="Oval 25">
              <a:extLst>
                <a:ext uri="{FF2B5EF4-FFF2-40B4-BE49-F238E27FC236}">
                  <a16:creationId xmlns:a16="http://schemas.microsoft.com/office/drawing/2014/main" id="{DDFC1D0F-890E-F040-9FA2-3656E7FDA758}"/>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0" name="Oval 26">
              <a:extLst>
                <a:ext uri="{FF2B5EF4-FFF2-40B4-BE49-F238E27FC236}">
                  <a16:creationId xmlns:a16="http://schemas.microsoft.com/office/drawing/2014/main" id="{5A13FB83-D8C8-5D47-9A15-EACCC8002BDD}"/>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dirty="0">
                <a:solidFill>
                  <a:prstClr val="black"/>
                </a:solidFill>
                <a:latin typeface="Calibri" panose="020F0502020204030204"/>
                <a:ea typeface="等线" panose="02010600030101010101" pitchFamily="2" charset="-122"/>
                <a:cs typeface="Helvetica"/>
              </a:endParaRPr>
            </a:p>
          </p:txBody>
        </p:sp>
      </p:grpSp>
      <p:grpSp>
        <p:nvGrpSpPr>
          <p:cNvPr id="21" name="组 137">
            <a:extLst>
              <a:ext uri="{FF2B5EF4-FFF2-40B4-BE49-F238E27FC236}">
                <a16:creationId xmlns:a16="http://schemas.microsoft.com/office/drawing/2014/main" id="{FA66C310-E6E7-B646-BA5D-AC98ABA9D32D}"/>
              </a:ext>
            </a:extLst>
          </p:cNvPr>
          <p:cNvGrpSpPr/>
          <p:nvPr/>
        </p:nvGrpSpPr>
        <p:grpSpPr>
          <a:xfrm>
            <a:off x="15982659" y="7067591"/>
            <a:ext cx="244634" cy="246986"/>
            <a:chOff x="2497851" y="5234244"/>
            <a:chExt cx="220112" cy="222229"/>
          </a:xfrm>
          <a:effectLst>
            <a:outerShdw blurRad="50800" dist="50800" dir="5400000" sx="43000" sy="43000" algn="ctr" rotWithShape="0">
              <a:srgbClr val="000000">
                <a:alpha val="43137"/>
              </a:srgbClr>
            </a:outerShdw>
          </a:effectLst>
        </p:grpSpPr>
        <p:sp>
          <p:nvSpPr>
            <p:cNvPr id="22" name="Oval 25">
              <a:extLst>
                <a:ext uri="{FF2B5EF4-FFF2-40B4-BE49-F238E27FC236}">
                  <a16:creationId xmlns:a16="http://schemas.microsoft.com/office/drawing/2014/main" id="{176DDDA9-973B-A34B-88E2-E3EFE8C5F666}"/>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3" name="Oval 26">
              <a:extLst>
                <a:ext uri="{FF2B5EF4-FFF2-40B4-BE49-F238E27FC236}">
                  <a16:creationId xmlns:a16="http://schemas.microsoft.com/office/drawing/2014/main" id="{BE6C3A7D-A590-FF4E-8673-E5A7AB0D2ED4}"/>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24" name="矩形 284">
            <a:extLst>
              <a:ext uri="{FF2B5EF4-FFF2-40B4-BE49-F238E27FC236}">
                <a16:creationId xmlns:a16="http://schemas.microsoft.com/office/drawing/2014/main" id="{7808AE5C-9883-AC4C-B64F-D0CEDB7B5594}"/>
              </a:ext>
            </a:extLst>
          </p:cNvPr>
          <p:cNvSpPr/>
          <p:nvPr/>
        </p:nvSpPr>
        <p:spPr>
          <a:xfrm>
            <a:off x="18661510" y="7350371"/>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Group HQ </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Shanghai, China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25" name="直线连接符 3183">
            <a:extLst>
              <a:ext uri="{FF2B5EF4-FFF2-40B4-BE49-F238E27FC236}">
                <a16:creationId xmlns:a16="http://schemas.microsoft.com/office/drawing/2014/main" id="{3D4E5EC3-7665-9841-8DD9-116B808A2A27}"/>
              </a:ext>
            </a:extLst>
          </p:cNvPr>
          <p:cNvCxnSpPr>
            <a:cxnSpLocks/>
            <a:stCxn id="58" idx="2"/>
            <a:endCxn id="42" idx="1"/>
          </p:cNvCxnSpPr>
          <p:nvPr/>
        </p:nvCxnSpPr>
        <p:spPr>
          <a:xfrm>
            <a:off x="4208170" y="3197880"/>
            <a:ext cx="2291123" cy="3399971"/>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147">
            <a:extLst>
              <a:ext uri="{FF2B5EF4-FFF2-40B4-BE49-F238E27FC236}">
                <a16:creationId xmlns:a16="http://schemas.microsoft.com/office/drawing/2014/main" id="{31857532-8C4F-B84E-86B9-AC59B5B3333A}"/>
              </a:ext>
            </a:extLst>
          </p:cNvPr>
          <p:cNvCxnSpPr>
            <a:cxnSpLocks/>
            <a:endCxn id="13" idx="3"/>
          </p:cNvCxnSpPr>
          <p:nvPr/>
        </p:nvCxnSpPr>
        <p:spPr>
          <a:xfrm flipV="1">
            <a:off x="4456088" y="6944750"/>
            <a:ext cx="1758344" cy="117907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线连接符 153">
            <a:extLst>
              <a:ext uri="{FF2B5EF4-FFF2-40B4-BE49-F238E27FC236}">
                <a16:creationId xmlns:a16="http://schemas.microsoft.com/office/drawing/2014/main" id="{1393BD30-C0FF-0F46-99A7-D104C7299D67}"/>
              </a:ext>
            </a:extLst>
          </p:cNvPr>
          <p:cNvCxnSpPr>
            <a:cxnSpLocks/>
          </p:cNvCxnSpPr>
          <p:nvPr/>
        </p:nvCxnSpPr>
        <p:spPr>
          <a:xfrm flipV="1">
            <a:off x="4800622" y="7595049"/>
            <a:ext cx="2470148" cy="249951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线连接符 156">
            <a:extLst>
              <a:ext uri="{FF2B5EF4-FFF2-40B4-BE49-F238E27FC236}">
                <a16:creationId xmlns:a16="http://schemas.microsoft.com/office/drawing/2014/main" id="{E8BEA915-C045-8342-AD5E-23D75937BCD0}"/>
              </a:ext>
            </a:extLst>
          </p:cNvPr>
          <p:cNvCxnSpPr>
            <a:cxnSpLocks/>
            <a:stCxn id="11" idx="2"/>
            <a:endCxn id="16" idx="7"/>
          </p:cNvCxnSpPr>
          <p:nvPr/>
        </p:nvCxnSpPr>
        <p:spPr>
          <a:xfrm>
            <a:off x="9771414" y="3197881"/>
            <a:ext cx="1527773" cy="300946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线连接符 162">
            <a:extLst>
              <a:ext uri="{FF2B5EF4-FFF2-40B4-BE49-F238E27FC236}">
                <a16:creationId xmlns:a16="http://schemas.microsoft.com/office/drawing/2014/main" id="{87B4B20D-9CD9-2841-B3EA-FE64A7EBF956}"/>
              </a:ext>
            </a:extLst>
          </p:cNvPr>
          <p:cNvCxnSpPr>
            <a:cxnSpLocks/>
            <a:stCxn id="59" idx="1"/>
            <a:endCxn id="22" idx="7"/>
          </p:cNvCxnSpPr>
          <p:nvPr/>
        </p:nvCxnSpPr>
        <p:spPr>
          <a:xfrm flipH="1">
            <a:off x="16191467" y="5136598"/>
            <a:ext cx="2403589" cy="1967163"/>
          </a:xfrm>
          <a:prstGeom prst="line">
            <a:avLst/>
          </a:prstGeom>
          <a:ln w="127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文本框 3147">
            <a:extLst>
              <a:ext uri="{FF2B5EF4-FFF2-40B4-BE49-F238E27FC236}">
                <a16:creationId xmlns:a16="http://schemas.microsoft.com/office/drawing/2014/main" id="{1E6082E4-23CA-8C46-A377-47CD923CAFF4}"/>
              </a:ext>
            </a:extLst>
          </p:cNvPr>
          <p:cNvSpPr txBox="1"/>
          <p:nvPr/>
        </p:nvSpPr>
        <p:spPr>
          <a:xfrm>
            <a:off x="421785" y="7679436"/>
            <a:ext cx="4125854" cy="892552"/>
          </a:xfrm>
          <a:prstGeom prst="rect">
            <a:avLst/>
          </a:prstGeom>
          <a:solidFill>
            <a:schemeClr val="bg2">
              <a:lumMod val="25000"/>
            </a:schemeClr>
          </a:solidFill>
          <a:ln>
            <a:solidFill>
              <a:srgbClr val="002060"/>
            </a:solidFill>
          </a:ln>
        </p:spPr>
        <p:txBody>
          <a:bodyPr wrap="square" rtlCol="0">
            <a:spAutoFit/>
          </a:bodyPr>
          <a:lstStyle/>
          <a:p>
            <a:pPr defTabSz="182880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Solar Innovation Center</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800"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San Francisco, USA</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31" name="直线连接符 162">
            <a:extLst>
              <a:ext uri="{FF2B5EF4-FFF2-40B4-BE49-F238E27FC236}">
                <a16:creationId xmlns:a16="http://schemas.microsoft.com/office/drawing/2014/main" id="{43FD11E9-E096-0441-94BE-1409C4CAF763}"/>
              </a:ext>
            </a:extLst>
          </p:cNvPr>
          <p:cNvCxnSpPr>
            <a:cxnSpLocks/>
            <a:stCxn id="24" idx="1"/>
            <a:endCxn id="20" idx="5"/>
          </p:cNvCxnSpPr>
          <p:nvPr/>
        </p:nvCxnSpPr>
        <p:spPr>
          <a:xfrm flipH="1" flipV="1">
            <a:off x="16388718" y="7280739"/>
            <a:ext cx="2272792" cy="515908"/>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32" name="组 131">
            <a:extLst>
              <a:ext uri="{FF2B5EF4-FFF2-40B4-BE49-F238E27FC236}">
                <a16:creationId xmlns:a16="http://schemas.microsoft.com/office/drawing/2014/main" id="{08BA89C5-55FB-F04E-BD2B-1787EC35D716}"/>
              </a:ext>
            </a:extLst>
          </p:cNvPr>
          <p:cNvGrpSpPr/>
          <p:nvPr/>
        </p:nvGrpSpPr>
        <p:grpSpPr>
          <a:xfrm>
            <a:off x="11567643" y="5571913"/>
            <a:ext cx="244634" cy="246986"/>
            <a:chOff x="2497851" y="5234244"/>
            <a:chExt cx="220112" cy="222229"/>
          </a:xfrm>
          <a:effectLst>
            <a:outerShdw blurRad="50800" dist="50800" dir="5400000" sx="43000" sy="43000" algn="ctr" rotWithShape="0">
              <a:srgbClr val="000000">
                <a:alpha val="43137"/>
              </a:srgbClr>
            </a:outerShdw>
          </a:effectLst>
        </p:grpSpPr>
        <p:sp>
          <p:nvSpPr>
            <p:cNvPr id="33" name="Oval 25">
              <a:extLst>
                <a:ext uri="{FF2B5EF4-FFF2-40B4-BE49-F238E27FC236}">
                  <a16:creationId xmlns:a16="http://schemas.microsoft.com/office/drawing/2014/main" id="{3195C68F-5C0C-7245-BFAA-F10C1F89C31F}"/>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34" name="Oval 26">
              <a:extLst>
                <a:ext uri="{FF2B5EF4-FFF2-40B4-BE49-F238E27FC236}">
                  <a16:creationId xmlns:a16="http://schemas.microsoft.com/office/drawing/2014/main" id="{C63EEEEC-76DB-A648-A97A-6C0B879481E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35" name="直线连接符 156">
            <a:extLst>
              <a:ext uri="{FF2B5EF4-FFF2-40B4-BE49-F238E27FC236}">
                <a16:creationId xmlns:a16="http://schemas.microsoft.com/office/drawing/2014/main" id="{324F7ACB-ECA4-A042-AF94-D0A288311BB7}"/>
              </a:ext>
            </a:extLst>
          </p:cNvPr>
          <p:cNvCxnSpPr>
            <a:cxnSpLocks/>
            <a:stCxn id="6" idx="2"/>
            <a:endCxn id="53" idx="6"/>
          </p:cNvCxnSpPr>
          <p:nvPr/>
        </p:nvCxnSpPr>
        <p:spPr>
          <a:xfrm flipH="1">
            <a:off x="11986523" y="3197881"/>
            <a:ext cx="8716649" cy="249752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矩形 59">
            <a:extLst>
              <a:ext uri="{FF2B5EF4-FFF2-40B4-BE49-F238E27FC236}">
                <a16:creationId xmlns:a16="http://schemas.microsoft.com/office/drawing/2014/main" id="{7F4DECE7-A27B-C440-9680-4675FD244A23}"/>
              </a:ext>
            </a:extLst>
          </p:cNvPr>
          <p:cNvSpPr/>
          <p:nvPr/>
        </p:nvSpPr>
        <p:spPr>
          <a:xfrm>
            <a:off x="12192000" y="2305328"/>
            <a:ext cx="5281856" cy="892552"/>
          </a:xfrm>
          <a:prstGeom prst="rect">
            <a:avLst/>
          </a:prstGeom>
          <a:solidFill>
            <a:schemeClr val="bg2">
              <a:lumMod val="25000"/>
            </a:schemeClr>
          </a:solidFill>
          <a:ln>
            <a:solidFill>
              <a:srgbClr val="002060"/>
            </a:solidFill>
          </a:ln>
        </p:spPr>
        <p:txBody>
          <a:bodyPr wrap="square">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Turbine Innovation Center</a:t>
            </a:r>
          </a:p>
          <a:p>
            <a:pPr defTabSz="2438340" hangingPunct="1">
              <a:defRPr/>
            </a:pPr>
            <a:r>
              <a:rPr lang="en-US" altLang="zh-CN" sz="2400" kern="1200" dirty="0" err="1">
                <a:solidFill>
                  <a:prstClr val="white"/>
                </a:solidFill>
                <a:latin typeface="Arial" panose="020B0604020202020204" pitchFamily="34" charset="0"/>
                <a:ea typeface="微软雅黑" panose="020B0503020204020204" charset="-122"/>
                <a:cs typeface="Arial" panose="020B0604020202020204" pitchFamily="34" charset="0"/>
                <a:sym typeface="+mn-ea"/>
              </a:rPr>
              <a:t>Silkeborg</a:t>
            </a: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 Denmark</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37" name="矩形 59">
            <a:extLst>
              <a:ext uri="{FF2B5EF4-FFF2-40B4-BE49-F238E27FC236}">
                <a16:creationId xmlns:a16="http://schemas.microsoft.com/office/drawing/2014/main" id="{EBA2EAAE-84B7-8A40-B8B2-05C41E1FAF6A}"/>
              </a:ext>
            </a:extLst>
          </p:cNvPr>
          <p:cNvSpPr/>
          <p:nvPr/>
        </p:nvSpPr>
        <p:spPr>
          <a:xfrm>
            <a:off x="7333557" y="10209386"/>
            <a:ext cx="3756822"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Global Financing</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CoE</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38" name="矩形 59">
            <a:extLst>
              <a:ext uri="{FF2B5EF4-FFF2-40B4-BE49-F238E27FC236}">
                <a16:creationId xmlns:a16="http://schemas.microsoft.com/office/drawing/2014/main" id="{D7410F25-92EB-0443-BEBB-CA004091BE96}"/>
              </a:ext>
            </a:extLst>
          </p:cNvPr>
          <p:cNvSpPr/>
          <p:nvPr/>
        </p:nvSpPr>
        <p:spPr>
          <a:xfrm>
            <a:off x="250615" y="5132471"/>
            <a:ext cx="439267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Digital Hub</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Silicon Valley, USA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39" name="直线连接符 3183">
            <a:extLst>
              <a:ext uri="{FF2B5EF4-FFF2-40B4-BE49-F238E27FC236}">
                <a16:creationId xmlns:a16="http://schemas.microsoft.com/office/drawing/2014/main" id="{CB11E6F7-D56E-6544-95F7-3CA777833738}"/>
              </a:ext>
            </a:extLst>
          </p:cNvPr>
          <p:cNvCxnSpPr>
            <a:cxnSpLocks/>
          </p:cNvCxnSpPr>
          <p:nvPr/>
        </p:nvCxnSpPr>
        <p:spPr>
          <a:xfrm>
            <a:off x="4653182" y="5766749"/>
            <a:ext cx="1444168" cy="94664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0" name="组 3181">
            <a:extLst>
              <a:ext uri="{FF2B5EF4-FFF2-40B4-BE49-F238E27FC236}">
                <a16:creationId xmlns:a16="http://schemas.microsoft.com/office/drawing/2014/main" id="{603CC69C-35A5-BC4C-9726-0F214E150E99}"/>
              </a:ext>
            </a:extLst>
          </p:cNvPr>
          <p:cNvGrpSpPr/>
          <p:nvPr/>
        </p:nvGrpSpPr>
        <p:grpSpPr>
          <a:xfrm>
            <a:off x="6425363" y="6524805"/>
            <a:ext cx="244634" cy="246986"/>
            <a:chOff x="2497851" y="5234244"/>
            <a:chExt cx="220112" cy="222229"/>
          </a:xfrm>
          <a:effectLst>
            <a:outerShdw blurRad="50800" dist="50800" dir="5400000" sx="43000" sy="43000" algn="ctr" rotWithShape="0">
              <a:srgbClr val="000000">
                <a:alpha val="43137"/>
              </a:srgbClr>
            </a:outerShdw>
          </a:effectLst>
        </p:grpSpPr>
        <p:sp>
          <p:nvSpPr>
            <p:cNvPr id="41" name="Oval 25">
              <a:extLst>
                <a:ext uri="{FF2B5EF4-FFF2-40B4-BE49-F238E27FC236}">
                  <a16:creationId xmlns:a16="http://schemas.microsoft.com/office/drawing/2014/main" id="{EE0F0A3B-E8AA-4042-B87D-E3EB5382894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2" name="Oval 26">
              <a:extLst>
                <a:ext uri="{FF2B5EF4-FFF2-40B4-BE49-F238E27FC236}">
                  <a16:creationId xmlns:a16="http://schemas.microsoft.com/office/drawing/2014/main" id="{EC8AD53D-CF5B-694B-A821-D088FCC42DD0}"/>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43" name="直线连接符 156">
            <a:extLst>
              <a:ext uri="{FF2B5EF4-FFF2-40B4-BE49-F238E27FC236}">
                <a16:creationId xmlns:a16="http://schemas.microsoft.com/office/drawing/2014/main" id="{57326726-82F0-2648-A26D-D19FFEAF0C9E}"/>
              </a:ext>
            </a:extLst>
          </p:cNvPr>
          <p:cNvCxnSpPr>
            <a:cxnSpLocks/>
            <a:stCxn id="16" idx="5"/>
            <a:endCxn id="4" idx="0"/>
          </p:cNvCxnSpPr>
          <p:nvPr/>
        </p:nvCxnSpPr>
        <p:spPr>
          <a:xfrm flipH="1">
            <a:off x="9524741" y="6381990"/>
            <a:ext cx="1774446" cy="378631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线连接符 162">
            <a:extLst>
              <a:ext uri="{FF2B5EF4-FFF2-40B4-BE49-F238E27FC236}">
                <a16:creationId xmlns:a16="http://schemas.microsoft.com/office/drawing/2014/main" id="{A03D0880-2B11-7B44-9142-97C313590B31}"/>
              </a:ext>
            </a:extLst>
          </p:cNvPr>
          <p:cNvCxnSpPr>
            <a:cxnSpLocks/>
            <a:stCxn id="60" idx="1"/>
            <a:endCxn id="57" idx="3"/>
          </p:cNvCxnSpPr>
          <p:nvPr/>
        </p:nvCxnSpPr>
        <p:spPr>
          <a:xfrm flipH="1" flipV="1">
            <a:off x="15771160" y="8583954"/>
            <a:ext cx="1976849" cy="2090131"/>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45" name="组 137">
            <a:extLst>
              <a:ext uri="{FF2B5EF4-FFF2-40B4-BE49-F238E27FC236}">
                <a16:creationId xmlns:a16="http://schemas.microsoft.com/office/drawing/2014/main" id="{38417F6B-B272-3447-A435-5784FF98E8E6}"/>
              </a:ext>
            </a:extLst>
          </p:cNvPr>
          <p:cNvGrpSpPr/>
          <p:nvPr/>
        </p:nvGrpSpPr>
        <p:grpSpPr>
          <a:xfrm>
            <a:off x="15379495" y="8623903"/>
            <a:ext cx="244634" cy="246986"/>
            <a:chOff x="2497851" y="5234244"/>
            <a:chExt cx="220112" cy="222229"/>
          </a:xfrm>
          <a:effectLst>
            <a:outerShdw blurRad="50800" dist="50800" dir="5400000" sx="43000" sy="43000" algn="ctr" rotWithShape="0">
              <a:srgbClr val="000000">
                <a:alpha val="43137"/>
              </a:srgbClr>
            </a:outerShdw>
          </a:effectLst>
        </p:grpSpPr>
        <p:sp>
          <p:nvSpPr>
            <p:cNvPr id="46" name="Oval 25">
              <a:extLst>
                <a:ext uri="{FF2B5EF4-FFF2-40B4-BE49-F238E27FC236}">
                  <a16:creationId xmlns:a16="http://schemas.microsoft.com/office/drawing/2014/main" id="{CD255A4F-A92D-1C4D-A13D-4153E26F5AD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7" name="Oval 26">
              <a:extLst>
                <a:ext uri="{FF2B5EF4-FFF2-40B4-BE49-F238E27FC236}">
                  <a16:creationId xmlns:a16="http://schemas.microsoft.com/office/drawing/2014/main" id="{4EA54FC7-FBA9-E74C-99C8-EB8F0E3E41C3}"/>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48" name="组 131">
            <a:extLst>
              <a:ext uri="{FF2B5EF4-FFF2-40B4-BE49-F238E27FC236}">
                <a16:creationId xmlns:a16="http://schemas.microsoft.com/office/drawing/2014/main" id="{816BE3D5-357C-B341-8D61-9A291EF41870}"/>
              </a:ext>
            </a:extLst>
          </p:cNvPr>
          <p:cNvGrpSpPr/>
          <p:nvPr/>
        </p:nvGrpSpPr>
        <p:grpSpPr>
          <a:xfrm>
            <a:off x="11403855" y="6316095"/>
            <a:ext cx="244634" cy="246986"/>
            <a:chOff x="2497851" y="5234244"/>
            <a:chExt cx="220112" cy="222229"/>
          </a:xfrm>
          <a:effectLst>
            <a:outerShdw blurRad="50800" dist="50800" dir="5400000" sx="43000" sy="43000" algn="ctr" rotWithShape="0">
              <a:srgbClr val="000000">
                <a:alpha val="43137"/>
              </a:srgbClr>
            </a:outerShdw>
          </a:effectLst>
        </p:grpSpPr>
        <p:sp>
          <p:nvSpPr>
            <p:cNvPr id="49" name="Oval 25">
              <a:extLst>
                <a:ext uri="{FF2B5EF4-FFF2-40B4-BE49-F238E27FC236}">
                  <a16:creationId xmlns:a16="http://schemas.microsoft.com/office/drawing/2014/main" id="{7E1F6AD4-4520-EF4F-848B-3C80463803B1}"/>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0" name="Oval 26">
              <a:extLst>
                <a:ext uri="{FF2B5EF4-FFF2-40B4-BE49-F238E27FC236}">
                  <a16:creationId xmlns:a16="http://schemas.microsoft.com/office/drawing/2014/main" id="{28C93B46-3E7B-5549-BB21-69247AE2F1C9}"/>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51" name="组 131">
            <a:extLst>
              <a:ext uri="{FF2B5EF4-FFF2-40B4-BE49-F238E27FC236}">
                <a16:creationId xmlns:a16="http://schemas.microsoft.com/office/drawing/2014/main" id="{F2B91320-ADB2-D24B-AF09-A12EBBF48313}"/>
              </a:ext>
            </a:extLst>
          </p:cNvPr>
          <p:cNvGrpSpPr/>
          <p:nvPr/>
        </p:nvGrpSpPr>
        <p:grpSpPr>
          <a:xfrm>
            <a:off x="11795775" y="5571913"/>
            <a:ext cx="244634" cy="246986"/>
            <a:chOff x="2497851" y="5234244"/>
            <a:chExt cx="220112" cy="222229"/>
          </a:xfrm>
          <a:effectLst>
            <a:outerShdw blurRad="50800" dist="50800" dir="5400000" sx="43000" sy="43000" algn="ctr" rotWithShape="0">
              <a:srgbClr val="000000">
                <a:alpha val="43137"/>
              </a:srgbClr>
            </a:outerShdw>
          </a:effectLst>
        </p:grpSpPr>
        <p:sp>
          <p:nvSpPr>
            <p:cNvPr id="52" name="Oval 25">
              <a:extLst>
                <a:ext uri="{FF2B5EF4-FFF2-40B4-BE49-F238E27FC236}">
                  <a16:creationId xmlns:a16="http://schemas.microsoft.com/office/drawing/2014/main" id="{3192F469-2E1A-414B-905D-2E1F3B02B3F4}"/>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3" name="Oval 26">
              <a:extLst>
                <a:ext uri="{FF2B5EF4-FFF2-40B4-BE49-F238E27FC236}">
                  <a16:creationId xmlns:a16="http://schemas.microsoft.com/office/drawing/2014/main" id="{2ABE3187-171D-584A-AA9A-F16EABBA953C}"/>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54" name="直线连接符 156">
            <a:extLst>
              <a:ext uri="{FF2B5EF4-FFF2-40B4-BE49-F238E27FC236}">
                <a16:creationId xmlns:a16="http://schemas.microsoft.com/office/drawing/2014/main" id="{5598E677-847F-AC4D-9FA5-B74212253FB8}"/>
              </a:ext>
            </a:extLst>
          </p:cNvPr>
          <p:cNvCxnSpPr>
            <a:cxnSpLocks/>
            <a:stCxn id="36" idx="2"/>
            <a:endCxn id="33" idx="2"/>
          </p:cNvCxnSpPr>
          <p:nvPr/>
        </p:nvCxnSpPr>
        <p:spPr>
          <a:xfrm flipH="1">
            <a:off x="11567643" y="3197880"/>
            <a:ext cx="3265285" cy="2497526"/>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矩形 61">
            <a:extLst>
              <a:ext uri="{FF2B5EF4-FFF2-40B4-BE49-F238E27FC236}">
                <a16:creationId xmlns:a16="http://schemas.microsoft.com/office/drawing/2014/main" id="{031505CA-2AC9-3143-9632-B49F2241CE9A}"/>
              </a:ext>
            </a:extLst>
          </p:cNvPr>
          <p:cNvSpPr/>
          <p:nvPr/>
        </p:nvSpPr>
        <p:spPr>
          <a:xfrm>
            <a:off x="12449117" y="10209386"/>
            <a:ext cx="3959642" cy="892552"/>
          </a:xfrm>
          <a:prstGeom prst="rect">
            <a:avLst/>
          </a:prstGeom>
          <a:solidFill>
            <a:schemeClr val="bg2">
              <a:lumMod val="25000"/>
            </a:schemeClr>
          </a:solidFill>
          <a:ln>
            <a:noFill/>
          </a:ln>
        </p:spPr>
        <p:txBody>
          <a:bodyPr wrap="square">
            <a:spAutoFit/>
          </a:bodyPr>
          <a:lstStyle/>
          <a:p>
            <a:pPr defTabSz="1828756"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Engineering </a:t>
            </a:r>
            <a:r>
              <a:rPr lang="en-US" altLang="zh-CN" sz="2800" b="1" kern="1200" dirty="0" err="1">
                <a:solidFill>
                  <a:prstClr val="white"/>
                </a:solidFill>
                <a:latin typeface="D-DIN" panose="020B0504030202030204"/>
                <a:ea typeface="微软雅黑" panose="020B0503020204020204" charset="-122"/>
                <a:cs typeface="Helvetica" charset="0"/>
                <a:sym typeface="+mn-ea"/>
              </a:rPr>
              <a:t>CoE</a:t>
            </a:r>
            <a:r>
              <a:rPr lang="en-US" altLang="zh-CN" sz="2800" b="1" kern="1200" dirty="0">
                <a:solidFill>
                  <a:prstClr val="white"/>
                </a:solidFill>
                <a:latin typeface="D-DIN" panose="020B0504030202030204"/>
                <a:ea typeface="微软雅黑" panose="020B0503020204020204" charset="-122"/>
                <a:cs typeface="Helvetica" charset="0"/>
                <a:sym typeface="+mn-ea"/>
              </a:rPr>
              <a:t> </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756"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Hamburg, Germany</a:t>
            </a:r>
            <a:endParaRPr lang="zh-CN" altLang="en-US" sz="3200" b="1"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56" name="直线连接符 156">
            <a:extLst>
              <a:ext uri="{FF2B5EF4-FFF2-40B4-BE49-F238E27FC236}">
                <a16:creationId xmlns:a16="http://schemas.microsoft.com/office/drawing/2014/main" id="{067A4B57-92CA-A44B-B16D-271100A52F59}"/>
              </a:ext>
            </a:extLst>
          </p:cNvPr>
          <p:cNvCxnSpPr>
            <a:cxnSpLocks/>
            <a:stCxn id="5" idx="0"/>
            <a:endCxn id="50" idx="6"/>
          </p:cNvCxnSpPr>
          <p:nvPr/>
        </p:nvCxnSpPr>
        <p:spPr>
          <a:xfrm flipH="1" flipV="1">
            <a:off x="11594601" y="6439586"/>
            <a:ext cx="3103534" cy="372871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17" descr="C:\Users\vip\Desktop\远景地图全球化海报\PNG\远景全球化地图-19.png">
            <a:extLst>
              <a:ext uri="{FF2B5EF4-FFF2-40B4-BE49-F238E27FC236}">
                <a16:creationId xmlns:a16="http://schemas.microsoft.com/office/drawing/2014/main" id="{C16B13E8-5F26-014F-BC92-36965E24846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81332" y="8275690"/>
            <a:ext cx="489828" cy="616528"/>
          </a:xfrm>
          <a:prstGeom prst="rect">
            <a:avLst/>
          </a:prstGeom>
          <a:noFill/>
          <a:ln>
            <a:noFill/>
          </a:ln>
        </p:spPr>
      </p:pic>
      <p:sp>
        <p:nvSpPr>
          <p:cNvPr id="58" name="文本框 3147">
            <a:extLst>
              <a:ext uri="{FF2B5EF4-FFF2-40B4-BE49-F238E27FC236}">
                <a16:creationId xmlns:a16="http://schemas.microsoft.com/office/drawing/2014/main" id="{3DAEFFF2-E6AE-8849-916B-E4ACC2381BB3}"/>
              </a:ext>
            </a:extLst>
          </p:cNvPr>
          <p:cNvSpPr txBox="1"/>
          <p:nvPr/>
        </p:nvSpPr>
        <p:spPr>
          <a:xfrm>
            <a:off x="1065513" y="2305328"/>
            <a:ext cx="6285314" cy="892552"/>
          </a:xfrm>
          <a:prstGeom prst="rect">
            <a:avLst/>
          </a:prstGeom>
          <a:solidFill>
            <a:schemeClr val="bg2">
              <a:lumMod val="25000"/>
            </a:schemeClr>
          </a:solidFill>
          <a:ln>
            <a:solidFill>
              <a:srgbClr val="002060"/>
            </a:solidFill>
          </a:ln>
        </p:spPr>
        <p:txBody>
          <a:bodyPr wrap="square" rtlCol="0">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Aerodynamic Innovation Center</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Colorado,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59" name="矩形 244">
            <a:extLst>
              <a:ext uri="{FF2B5EF4-FFF2-40B4-BE49-F238E27FC236}">
                <a16:creationId xmlns:a16="http://schemas.microsoft.com/office/drawing/2014/main" id="{97835D12-E82A-664C-8382-06ACD5AC84B9}"/>
              </a:ext>
            </a:extLst>
          </p:cNvPr>
          <p:cNvSpPr/>
          <p:nvPr/>
        </p:nvSpPr>
        <p:spPr>
          <a:xfrm>
            <a:off x="18595056" y="4690322"/>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Software R&amp;D Center</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Nanjing, China</a:t>
            </a:r>
          </a:p>
        </p:txBody>
      </p:sp>
      <p:sp>
        <p:nvSpPr>
          <p:cNvPr id="60" name="矩形 64">
            <a:extLst>
              <a:ext uri="{FF2B5EF4-FFF2-40B4-BE49-F238E27FC236}">
                <a16:creationId xmlns:a16="http://schemas.microsoft.com/office/drawing/2014/main" id="{62AF969A-4BF8-5940-9CAD-92F107C272A0}"/>
              </a:ext>
            </a:extLst>
          </p:cNvPr>
          <p:cNvSpPr/>
          <p:nvPr/>
        </p:nvSpPr>
        <p:spPr>
          <a:xfrm>
            <a:off x="17748009" y="10227809"/>
            <a:ext cx="5806610"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Global Digital Hub &amp; R&amp;D Centre</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Singapore</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61" name="直线连接符 162">
            <a:extLst>
              <a:ext uri="{FF2B5EF4-FFF2-40B4-BE49-F238E27FC236}">
                <a16:creationId xmlns:a16="http://schemas.microsoft.com/office/drawing/2014/main" id="{5A2386C7-53E1-2342-9A07-E9D75430ECFF}"/>
              </a:ext>
            </a:extLst>
          </p:cNvPr>
          <p:cNvCxnSpPr>
            <a:cxnSpLocks/>
            <a:endCxn id="22" idx="1"/>
          </p:cNvCxnSpPr>
          <p:nvPr/>
        </p:nvCxnSpPr>
        <p:spPr>
          <a:xfrm flipH="1">
            <a:off x="16018484" y="5695404"/>
            <a:ext cx="2427716" cy="140835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62" name="标题 1">
            <a:extLst>
              <a:ext uri="{FF2B5EF4-FFF2-40B4-BE49-F238E27FC236}">
                <a16:creationId xmlns:a16="http://schemas.microsoft.com/office/drawing/2014/main" id="{3DB2C18B-D5C6-414E-91B6-0B6CAED68DB6}"/>
              </a:ext>
            </a:extLst>
          </p:cNvPr>
          <p:cNvSpPr txBox="1">
            <a:spLocks/>
          </p:cNvSpPr>
          <p:nvPr/>
        </p:nvSpPr>
        <p:spPr>
          <a:xfrm>
            <a:off x="771169" y="448260"/>
            <a:ext cx="21878326" cy="1225664"/>
          </a:xfrm>
          <a:prstGeom prst="rect">
            <a:avLst/>
          </a:prstGeom>
        </p:spPr>
        <p:txBody>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defTabSz="1828800" hangingPunct="1">
              <a:defRPr/>
            </a:pPr>
            <a:r>
              <a:rPr kumimoji="1" lang="en-US" altLang="zh-CN" sz="5600" kern="1200" dirty="0">
                <a:solidFill>
                  <a:srgbClr val="3B3B3C"/>
                </a:solidFill>
                <a:latin typeface="Calibri"/>
              </a:rPr>
              <a:t>Envision</a:t>
            </a:r>
            <a:r>
              <a:rPr kumimoji="1" lang="zh-CN" altLang="en-US" sz="5600" kern="1200" dirty="0">
                <a:solidFill>
                  <a:srgbClr val="3B3B3C"/>
                </a:solidFill>
                <a:latin typeface="Calibri"/>
              </a:rPr>
              <a:t> </a:t>
            </a:r>
            <a:r>
              <a:rPr kumimoji="1" lang="en-US" altLang="zh-CN" sz="5600" kern="1200" dirty="0">
                <a:solidFill>
                  <a:srgbClr val="3B3B3C"/>
                </a:solidFill>
                <a:latin typeface="Calibri"/>
              </a:rPr>
              <a:t>Global</a:t>
            </a:r>
            <a:r>
              <a:rPr kumimoji="1" lang="zh-CN" altLang="en-US" sz="5600" kern="1200" dirty="0">
                <a:solidFill>
                  <a:srgbClr val="3B3B3C"/>
                </a:solidFill>
                <a:latin typeface="Calibri"/>
              </a:rPr>
              <a:t> </a:t>
            </a:r>
            <a:r>
              <a:rPr kumimoji="1" lang="en-US" altLang="zh-CN" sz="5600" kern="1200" dirty="0">
                <a:solidFill>
                  <a:srgbClr val="3B3B3C"/>
                </a:solidFill>
                <a:latin typeface="Calibri"/>
              </a:rPr>
              <a:t>Footprint</a:t>
            </a:r>
            <a:endParaRPr kumimoji="1" lang="zh-CN" altLang="en-US" sz="5600" kern="1200" dirty="0">
              <a:solidFill>
                <a:srgbClr val="3B3B3C"/>
              </a:solidFill>
              <a:latin typeface="Calibri"/>
            </a:endParaRPr>
          </a:p>
        </p:txBody>
      </p:sp>
    </p:spTree>
    <p:extLst>
      <p:ext uri="{BB962C8B-B14F-4D97-AF65-F5344CB8AC3E}">
        <p14:creationId xmlns:p14="http://schemas.microsoft.com/office/powerpoint/2010/main" val="197464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124">
            <a:extLst>
              <a:ext uri="{FF2B5EF4-FFF2-40B4-BE49-F238E27FC236}">
                <a16:creationId xmlns:a16="http://schemas.microsoft.com/office/drawing/2014/main" id="{FCE0CD95-7CE6-415A-9B60-9179607D0349}"/>
              </a:ext>
            </a:extLst>
          </p:cNvPr>
          <p:cNvSpPr/>
          <p:nvPr/>
        </p:nvSpPr>
        <p:spPr>
          <a:xfrm>
            <a:off x="9018069" y="8565578"/>
            <a:ext cx="7119626" cy="1525076"/>
          </a:xfrm>
          <a:prstGeom prst="roundRect">
            <a:avLst/>
          </a:prstGeom>
          <a:solidFill>
            <a:srgbClr val="150E2F">
              <a:alpha val="20000"/>
            </a:srgbClr>
          </a:solidFill>
          <a:ln w="12700" cap="flat" cmpd="sng" algn="ctr">
            <a:solidFill>
              <a:sysClr val="windowText" lastClr="000000"/>
            </a:solidFill>
            <a:prstDash val="solid"/>
            <a:miter lim="800000"/>
            <a:headEnd type="triangle" w="med" len="med"/>
            <a:tailEnd type="triangle" w="med" len="med"/>
          </a:ln>
          <a:effectLst>
            <a:softEdge rad="165100"/>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41" name="TextBox 8">
            <a:extLst>
              <a:ext uri="{FF2B5EF4-FFF2-40B4-BE49-F238E27FC236}">
                <a16:creationId xmlns:a16="http://schemas.microsoft.com/office/drawing/2014/main" id="{4F006DCF-BA3D-4874-B481-4D13CBFF5515}"/>
              </a:ext>
            </a:extLst>
          </p:cNvPr>
          <p:cNvSpPr txBox="1"/>
          <p:nvPr/>
        </p:nvSpPr>
        <p:spPr>
          <a:xfrm>
            <a:off x="261640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Renewable</a:t>
            </a:r>
          </a:p>
        </p:txBody>
      </p:sp>
      <p:sp>
        <p:nvSpPr>
          <p:cNvPr id="42" name="TextBox 119">
            <a:extLst>
              <a:ext uri="{FF2B5EF4-FFF2-40B4-BE49-F238E27FC236}">
                <a16:creationId xmlns:a16="http://schemas.microsoft.com/office/drawing/2014/main" id="{00BB50BD-9941-40B6-AD11-9AFA40AAD8DC}"/>
              </a:ext>
            </a:extLst>
          </p:cNvPr>
          <p:cNvSpPr txBox="1"/>
          <p:nvPr/>
        </p:nvSpPr>
        <p:spPr>
          <a:xfrm>
            <a:off x="5934017"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Grid</a:t>
            </a:r>
          </a:p>
        </p:txBody>
      </p:sp>
      <p:sp>
        <p:nvSpPr>
          <p:cNvPr id="43" name="TextBox 121">
            <a:extLst>
              <a:ext uri="{FF2B5EF4-FFF2-40B4-BE49-F238E27FC236}">
                <a16:creationId xmlns:a16="http://schemas.microsoft.com/office/drawing/2014/main" id="{B84E6226-8E32-4D7B-BDA6-519CD21B13AC}"/>
              </a:ext>
            </a:extLst>
          </p:cNvPr>
          <p:cNvSpPr txBox="1"/>
          <p:nvPr/>
        </p:nvSpPr>
        <p:spPr>
          <a:xfrm>
            <a:off x="9160459"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Plant</a:t>
            </a:r>
          </a:p>
        </p:txBody>
      </p:sp>
      <p:sp>
        <p:nvSpPr>
          <p:cNvPr id="44" name="TextBox 123">
            <a:extLst>
              <a:ext uri="{FF2B5EF4-FFF2-40B4-BE49-F238E27FC236}">
                <a16:creationId xmlns:a16="http://schemas.microsoft.com/office/drawing/2014/main" id="{88201064-4087-4D42-82EC-03D5AA27EEEB}"/>
              </a:ext>
            </a:extLst>
          </p:cNvPr>
          <p:cNvSpPr txBox="1"/>
          <p:nvPr/>
        </p:nvSpPr>
        <p:spPr>
          <a:xfrm>
            <a:off x="1234743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Storage</a:t>
            </a:r>
          </a:p>
        </p:txBody>
      </p:sp>
      <p:sp>
        <p:nvSpPr>
          <p:cNvPr id="45" name="TextBox 124">
            <a:extLst>
              <a:ext uri="{FF2B5EF4-FFF2-40B4-BE49-F238E27FC236}">
                <a16:creationId xmlns:a16="http://schemas.microsoft.com/office/drawing/2014/main" id="{CA3D7E6F-6650-4C49-AC40-716E8ED60FFE}"/>
              </a:ext>
            </a:extLst>
          </p:cNvPr>
          <p:cNvSpPr txBox="1"/>
          <p:nvPr/>
        </p:nvSpPr>
        <p:spPr>
          <a:xfrm>
            <a:off x="15785331"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Building</a:t>
            </a:r>
          </a:p>
        </p:txBody>
      </p:sp>
      <p:sp>
        <p:nvSpPr>
          <p:cNvPr id="46" name="TextBox 125">
            <a:extLst>
              <a:ext uri="{FF2B5EF4-FFF2-40B4-BE49-F238E27FC236}">
                <a16:creationId xmlns:a16="http://schemas.microsoft.com/office/drawing/2014/main" id="{98148544-34D6-489F-9394-1FEB83D75A7E}"/>
              </a:ext>
            </a:extLst>
          </p:cNvPr>
          <p:cNvSpPr txBox="1"/>
          <p:nvPr/>
        </p:nvSpPr>
        <p:spPr>
          <a:xfrm>
            <a:off x="18794529"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E-Mobility</a:t>
            </a:r>
          </a:p>
        </p:txBody>
      </p:sp>
      <p:sp>
        <p:nvSpPr>
          <p:cNvPr id="47" name="椭圆 139">
            <a:extLst>
              <a:ext uri="{FF2B5EF4-FFF2-40B4-BE49-F238E27FC236}">
                <a16:creationId xmlns:a16="http://schemas.microsoft.com/office/drawing/2014/main" id="{06358ACB-529E-42FD-BAED-98AF5B64CCA2}"/>
              </a:ext>
            </a:extLst>
          </p:cNvPr>
          <p:cNvSpPr/>
          <p:nvPr/>
        </p:nvSpPr>
        <p:spPr>
          <a:xfrm>
            <a:off x="1899456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48" name="Freeform 5">
            <a:extLst>
              <a:ext uri="{FF2B5EF4-FFF2-40B4-BE49-F238E27FC236}">
                <a16:creationId xmlns:a16="http://schemas.microsoft.com/office/drawing/2014/main" id="{03CFEFC5-7E3C-44C5-A7FF-641394D10F17}"/>
              </a:ext>
            </a:extLst>
          </p:cNvPr>
          <p:cNvSpPr>
            <a:spLocks noEditPoints="1"/>
          </p:cNvSpPr>
          <p:nvPr/>
        </p:nvSpPr>
        <p:spPr bwMode="auto">
          <a:xfrm>
            <a:off x="19282155" y="10651893"/>
            <a:ext cx="504826" cy="565150"/>
          </a:xfrm>
          <a:custGeom>
            <a:avLst/>
            <a:gdLst>
              <a:gd name="T0" fmla="*/ 316 w 519"/>
              <a:gd name="T1" fmla="*/ 214 h 566"/>
              <a:gd name="T2" fmla="*/ 316 w 519"/>
              <a:gd name="T3" fmla="*/ 214 h 566"/>
              <a:gd name="T4" fmla="*/ 292 w 519"/>
              <a:gd name="T5" fmla="*/ 238 h 566"/>
              <a:gd name="T6" fmla="*/ 122 w 519"/>
              <a:gd name="T7" fmla="*/ 238 h 566"/>
              <a:gd name="T8" fmla="*/ 97 w 519"/>
              <a:gd name="T9" fmla="*/ 214 h 566"/>
              <a:gd name="T10" fmla="*/ 97 w 519"/>
              <a:gd name="T11" fmla="*/ 89 h 566"/>
              <a:gd name="T12" fmla="*/ 122 w 519"/>
              <a:gd name="T13" fmla="*/ 64 h 566"/>
              <a:gd name="T14" fmla="*/ 292 w 519"/>
              <a:gd name="T15" fmla="*/ 64 h 566"/>
              <a:gd name="T16" fmla="*/ 316 w 519"/>
              <a:gd name="T17" fmla="*/ 89 h 566"/>
              <a:gd name="T18" fmla="*/ 316 w 519"/>
              <a:gd name="T19" fmla="*/ 214 h 566"/>
              <a:gd name="T20" fmla="*/ 178 w 519"/>
              <a:gd name="T21" fmla="*/ 489 h 566"/>
              <a:gd name="T22" fmla="*/ 178 w 519"/>
              <a:gd name="T23" fmla="*/ 489 h 566"/>
              <a:gd name="T24" fmla="*/ 203 w 519"/>
              <a:gd name="T25" fmla="*/ 404 h 566"/>
              <a:gd name="T26" fmla="*/ 150 w 519"/>
              <a:gd name="T27" fmla="*/ 404 h 566"/>
              <a:gd name="T28" fmla="*/ 235 w 519"/>
              <a:gd name="T29" fmla="*/ 283 h 566"/>
              <a:gd name="T30" fmla="*/ 211 w 519"/>
              <a:gd name="T31" fmla="*/ 368 h 566"/>
              <a:gd name="T32" fmla="*/ 259 w 519"/>
              <a:gd name="T33" fmla="*/ 368 h 566"/>
              <a:gd name="T34" fmla="*/ 178 w 519"/>
              <a:gd name="T35" fmla="*/ 489 h 566"/>
              <a:gd name="T36" fmla="*/ 510 w 519"/>
              <a:gd name="T37" fmla="*/ 105 h 566"/>
              <a:gd name="T38" fmla="*/ 510 w 519"/>
              <a:gd name="T39" fmla="*/ 105 h 566"/>
              <a:gd name="T40" fmla="*/ 454 w 519"/>
              <a:gd name="T41" fmla="*/ 52 h 566"/>
              <a:gd name="T42" fmla="*/ 429 w 519"/>
              <a:gd name="T43" fmla="*/ 52 h 566"/>
              <a:gd name="T44" fmla="*/ 429 w 519"/>
              <a:gd name="T45" fmla="*/ 77 h 566"/>
              <a:gd name="T46" fmla="*/ 466 w 519"/>
              <a:gd name="T47" fmla="*/ 109 h 566"/>
              <a:gd name="T48" fmla="*/ 433 w 519"/>
              <a:gd name="T49" fmla="*/ 141 h 566"/>
              <a:gd name="T50" fmla="*/ 433 w 519"/>
              <a:gd name="T51" fmla="*/ 158 h 566"/>
              <a:gd name="T52" fmla="*/ 437 w 519"/>
              <a:gd name="T53" fmla="*/ 162 h 566"/>
              <a:gd name="T54" fmla="*/ 482 w 519"/>
              <a:gd name="T55" fmla="*/ 162 h 566"/>
              <a:gd name="T56" fmla="*/ 486 w 519"/>
              <a:gd name="T57" fmla="*/ 166 h 566"/>
              <a:gd name="T58" fmla="*/ 486 w 519"/>
              <a:gd name="T59" fmla="*/ 453 h 566"/>
              <a:gd name="T60" fmla="*/ 470 w 519"/>
              <a:gd name="T61" fmla="*/ 473 h 566"/>
              <a:gd name="T62" fmla="*/ 449 w 519"/>
              <a:gd name="T63" fmla="*/ 455 h 566"/>
              <a:gd name="T64" fmla="*/ 449 w 519"/>
              <a:gd name="T65" fmla="*/ 453 h 566"/>
              <a:gd name="T66" fmla="*/ 449 w 519"/>
              <a:gd name="T67" fmla="*/ 218 h 566"/>
              <a:gd name="T68" fmla="*/ 425 w 519"/>
              <a:gd name="T69" fmla="*/ 186 h 566"/>
              <a:gd name="T70" fmla="*/ 385 w 519"/>
              <a:gd name="T71" fmla="*/ 186 h 566"/>
              <a:gd name="T72" fmla="*/ 385 w 519"/>
              <a:gd name="T73" fmla="*/ 36 h 566"/>
              <a:gd name="T74" fmla="*/ 344 w 519"/>
              <a:gd name="T75" fmla="*/ 0 h 566"/>
              <a:gd name="T76" fmla="*/ 69 w 519"/>
              <a:gd name="T77" fmla="*/ 0 h 566"/>
              <a:gd name="T78" fmla="*/ 37 w 519"/>
              <a:gd name="T79" fmla="*/ 36 h 566"/>
              <a:gd name="T80" fmla="*/ 37 w 519"/>
              <a:gd name="T81" fmla="*/ 514 h 566"/>
              <a:gd name="T82" fmla="*/ 16 w 519"/>
              <a:gd name="T83" fmla="*/ 514 h 566"/>
              <a:gd name="T84" fmla="*/ 0 w 519"/>
              <a:gd name="T85" fmla="*/ 530 h 566"/>
              <a:gd name="T86" fmla="*/ 0 w 519"/>
              <a:gd name="T87" fmla="*/ 550 h 566"/>
              <a:gd name="T88" fmla="*/ 16 w 519"/>
              <a:gd name="T89" fmla="*/ 566 h 566"/>
              <a:gd name="T90" fmla="*/ 401 w 519"/>
              <a:gd name="T91" fmla="*/ 566 h 566"/>
              <a:gd name="T92" fmla="*/ 417 w 519"/>
              <a:gd name="T93" fmla="*/ 550 h 566"/>
              <a:gd name="T94" fmla="*/ 417 w 519"/>
              <a:gd name="T95" fmla="*/ 530 h 566"/>
              <a:gd name="T96" fmla="*/ 401 w 519"/>
              <a:gd name="T97" fmla="*/ 514 h 566"/>
              <a:gd name="T98" fmla="*/ 381 w 519"/>
              <a:gd name="T99" fmla="*/ 514 h 566"/>
              <a:gd name="T100" fmla="*/ 381 w 519"/>
              <a:gd name="T101" fmla="*/ 218 h 566"/>
              <a:gd name="T102" fmla="*/ 405 w 519"/>
              <a:gd name="T103" fmla="*/ 218 h 566"/>
              <a:gd name="T104" fmla="*/ 413 w 519"/>
              <a:gd name="T105" fmla="*/ 226 h 566"/>
              <a:gd name="T106" fmla="*/ 413 w 519"/>
              <a:gd name="T107" fmla="*/ 453 h 566"/>
              <a:gd name="T108" fmla="*/ 458 w 519"/>
              <a:gd name="T109" fmla="*/ 509 h 566"/>
              <a:gd name="T110" fmla="*/ 466 w 519"/>
              <a:gd name="T111" fmla="*/ 510 h 566"/>
              <a:gd name="T112" fmla="*/ 519 w 519"/>
              <a:gd name="T113" fmla="*/ 464 h 566"/>
              <a:gd name="T114" fmla="*/ 518 w 519"/>
              <a:gd name="T115" fmla="*/ 453 h 566"/>
              <a:gd name="T116" fmla="*/ 518 w 519"/>
              <a:gd name="T117" fmla="*/ 121 h 566"/>
              <a:gd name="T118" fmla="*/ 510 w 519"/>
              <a:gd name="T119" fmla="*/ 105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9" h="566">
                <a:moveTo>
                  <a:pt x="316" y="214"/>
                </a:moveTo>
                <a:lnTo>
                  <a:pt x="316" y="214"/>
                </a:lnTo>
                <a:cubicBezTo>
                  <a:pt x="315" y="227"/>
                  <a:pt x="305" y="238"/>
                  <a:pt x="292" y="238"/>
                </a:cubicBezTo>
                <a:lnTo>
                  <a:pt x="122" y="238"/>
                </a:lnTo>
                <a:cubicBezTo>
                  <a:pt x="109" y="238"/>
                  <a:pt x="98" y="227"/>
                  <a:pt x="97" y="214"/>
                </a:cubicBezTo>
                <a:lnTo>
                  <a:pt x="97" y="89"/>
                </a:lnTo>
                <a:cubicBezTo>
                  <a:pt x="98" y="76"/>
                  <a:pt x="109" y="65"/>
                  <a:pt x="122" y="64"/>
                </a:cubicBezTo>
                <a:lnTo>
                  <a:pt x="292" y="64"/>
                </a:lnTo>
                <a:cubicBezTo>
                  <a:pt x="305" y="65"/>
                  <a:pt x="315" y="76"/>
                  <a:pt x="316" y="89"/>
                </a:cubicBezTo>
                <a:lnTo>
                  <a:pt x="316" y="214"/>
                </a:lnTo>
                <a:close/>
                <a:moveTo>
                  <a:pt x="178" y="489"/>
                </a:moveTo>
                <a:lnTo>
                  <a:pt x="178" y="489"/>
                </a:lnTo>
                <a:lnTo>
                  <a:pt x="203" y="404"/>
                </a:lnTo>
                <a:lnTo>
                  <a:pt x="150" y="404"/>
                </a:lnTo>
                <a:lnTo>
                  <a:pt x="235" y="283"/>
                </a:lnTo>
                <a:lnTo>
                  <a:pt x="211" y="368"/>
                </a:lnTo>
                <a:lnTo>
                  <a:pt x="259" y="368"/>
                </a:lnTo>
                <a:lnTo>
                  <a:pt x="178" y="489"/>
                </a:lnTo>
                <a:close/>
                <a:moveTo>
                  <a:pt x="510" y="105"/>
                </a:moveTo>
                <a:lnTo>
                  <a:pt x="510" y="105"/>
                </a:lnTo>
                <a:cubicBezTo>
                  <a:pt x="494" y="89"/>
                  <a:pt x="462" y="60"/>
                  <a:pt x="454" y="52"/>
                </a:cubicBezTo>
                <a:cubicBezTo>
                  <a:pt x="447" y="46"/>
                  <a:pt x="436" y="46"/>
                  <a:pt x="429" y="52"/>
                </a:cubicBezTo>
                <a:cubicBezTo>
                  <a:pt x="423" y="59"/>
                  <a:pt x="423" y="70"/>
                  <a:pt x="429" y="77"/>
                </a:cubicBezTo>
                <a:cubicBezTo>
                  <a:pt x="440" y="88"/>
                  <a:pt x="453" y="99"/>
                  <a:pt x="466" y="109"/>
                </a:cubicBezTo>
                <a:cubicBezTo>
                  <a:pt x="458" y="121"/>
                  <a:pt x="441" y="129"/>
                  <a:pt x="433" y="141"/>
                </a:cubicBezTo>
                <a:lnTo>
                  <a:pt x="433" y="158"/>
                </a:lnTo>
                <a:cubicBezTo>
                  <a:pt x="433" y="160"/>
                  <a:pt x="435" y="162"/>
                  <a:pt x="437" y="162"/>
                </a:cubicBezTo>
                <a:lnTo>
                  <a:pt x="482" y="162"/>
                </a:lnTo>
                <a:cubicBezTo>
                  <a:pt x="484" y="162"/>
                  <a:pt x="486" y="163"/>
                  <a:pt x="486" y="166"/>
                </a:cubicBezTo>
                <a:lnTo>
                  <a:pt x="486" y="453"/>
                </a:lnTo>
                <a:cubicBezTo>
                  <a:pt x="486" y="469"/>
                  <a:pt x="478" y="473"/>
                  <a:pt x="470" y="473"/>
                </a:cubicBezTo>
                <a:cubicBezTo>
                  <a:pt x="459" y="474"/>
                  <a:pt x="450" y="466"/>
                  <a:pt x="449" y="455"/>
                </a:cubicBezTo>
                <a:cubicBezTo>
                  <a:pt x="449" y="455"/>
                  <a:pt x="449" y="454"/>
                  <a:pt x="449" y="453"/>
                </a:cubicBezTo>
                <a:lnTo>
                  <a:pt x="449" y="218"/>
                </a:lnTo>
                <a:cubicBezTo>
                  <a:pt x="449" y="198"/>
                  <a:pt x="445" y="186"/>
                  <a:pt x="425" y="186"/>
                </a:cubicBezTo>
                <a:lnTo>
                  <a:pt x="385" y="186"/>
                </a:lnTo>
                <a:lnTo>
                  <a:pt x="385" y="36"/>
                </a:lnTo>
                <a:cubicBezTo>
                  <a:pt x="382" y="16"/>
                  <a:pt x="365" y="1"/>
                  <a:pt x="344" y="0"/>
                </a:cubicBezTo>
                <a:lnTo>
                  <a:pt x="69" y="0"/>
                </a:lnTo>
                <a:cubicBezTo>
                  <a:pt x="50" y="1"/>
                  <a:pt x="36" y="17"/>
                  <a:pt x="37" y="36"/>
                </a:cubicBezTo>
                <a:lnTo>
                  <a:pt x="37" y="514"/>
                </a:lnTo>
                <a:lnTo>
                  <a:pt x="16" y="514"/>
                </a:lnTo>
                <a:cubicBezTo>
                  <a:pt x="8" y="514"/>
                  <a:pt x="1" y="521"/>
                  <a:pt x="0" y="530"/>
                </a:cubicBezTo>
                <a:lnTo>
                  <a:pt x="0" y="550"/>
                </a:lnTo>
                <a:cubicBezTo>
                  <a:pt x="1" y="559"/>
                  <a:pt x="8" y="566"/>
                  <a:pt x="16" y="566"/>
                </a:cubicBezTo>
                <a:lnTo>
                  <a:pt x="401" y="566"/>
                </a:lnTo>
                <a:cubicBezTo>
                  <a:pt x="410" y="566"/>
                  <a:pt x="417" y="559"/>
                  <a:pt x="417" y="550"/>
                </a:cubicBezTo>
                <a:lnTo>
                  <a:pt x="417" y="530"/>
                </a:lnTo>
                <a:cubicBezTo>
                  <a:pt x="417" y="521"/>
                  <a:pt x="410" y="514"/>
                  <a:pt x="401" y="514"/>
                </a:cubicBezTo>
                <a:lnTo>
                  <a:pt x="381" y="514"/>
                </a:lnTo>
                <a:lnTo>
                  <a:pt x="381" y="218"/>
                </a:lnTo>
                <a:lnTo>
                  <a:pt x="405" y="218"/>
                </a:lnTo>
                <a:cubicBezTo>
                  <a:pt x="409" y="218"/>
                  <a:pt x="413" y="222"/>
                  <a:pt x="413" y="226"/>
                </a:cubicBezTo>
                <a:lnTo>
                  <a:pt x="413" y="453"/>
                </a:lnTo>
                <a:cubicBezTo>
                  <a:pt x="410" y="481"/>
                  <a:pt x="430" y="506"/>
                  <a:pt x="458" y="509"/>
                </a:cubicBezTo>
                <a:cubicBezTo>
                  <a:pt x="461" y="510"/>
                  <a:pt x="463" y="510"/>
                  <a:pt x="466" y="510"/>
                </a:cubicBezTo>
                <a:cubicBezTo>
                  <a:pt x="493" y="512"/>
                  <a:pt x="517" y="491"/>
                  <a:pt x="519" y="464"/>
                </a:cubicBezTo>
                <a:cubicBezTo>
                  <a:pt x="519" y="460"/>
                  <a:pt x="519" y="457"/>
                  <a:pt x="518" y="453"/>
                </a:cubicBezTo>
                <a:lnTo>
                  <a:pt x="518" y="121"/>
                </a:lnTo>
                <a:cubicBezTo>
                  <a:pt x="518" y="115"/>
                  <a:pt x="515" y="109"/>
                  <a:pt x="510" y="10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49" name="椭圆 141">
            <a:extLst>
              <a:ext uri="{FF2B5EF4-FFF2-40B4-BE49-F238E27FC236}">
                <a16:creationId xmlns:a16="http://schemas.microsoft.com/office/drawing/2014/main" id="{773616F3-EB7B-453D-AC3C-3FB38F9B22FC}"/>
              </a:ext>
            </a:extLst>
          </p:cNvPr>
          <p:cNvSpPr/>
          <p:nvPr/>
        </p:nvSpPr>
        <p:spPr>
          <a:xfrm>
            <a:off x="2062117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0" name="Freeform 6">
            <a:extLst>
              <a:ext uri="{FF2B5EF4-FFF2-40B4-BE49-F238E27FC236}">
                <a16:creationId xmlns:a16="http://schemas.microsoft.com/office/drawing/2014/main" id="{1C5BEE66-F08F-4226-91F0-E5740DD950DE}"/>
              </a:ext>
            </a:extLst>
          </p:cNvPr>
          <p:cNvSpPr>
            <a:spLocks/>
          </p:cNvSpPr>
          <p:nvPr/>
        </p:nvSpPr>
        <p:spPr bwMode="auto">
          <a:xfrm>
            <a:off x="20858111" y="10972567"/>
            <a:ext cx="133350" cy="136526"/>
          </a:xfrm>
          <a:custGeom>
            <a:avLst/>
            <a:gdLst>
              <a:gd name="T0" fmla="*/ 69 w 138"/>
              <a:gd name="T1" fmla="*/ 0 h 138"/>
              <a:gd name="T2" fmla="*/ 69 w 138"/>
              <a:gd name="T3" fmla="*/ 0 h 138"/>
              <a:gd name="T4" fmla="*/ 0 w 138"/>
              <a:gd name="T5" fmla="*/ 69 h 138"/>
              <a:gd name="T6" fmla="*/ 69 w 138"/>
              <a:gd name="T7" fmla="*/ 138 h 138"/>
              <a:gd name="T8" fmla="*/ 138 w 138"/>
              <a:gd name="T9" fmla="*/ 69 h 138"/>
              <a:gd name="T10" fmla="*/ 69 w 138"/>
              <a:gd name="T11" fmla="*/ 0 h 138"/>
            </a:gdLst>
            <a:ahLst/>
            <a:cxnLst>
              <a:cxn ang="0">
                <a:pos x="T0" y="T1"/>
              </a:cxn>
              <a:cxn ang="0">
                <a:pos x="T2" y="T3"/>
              </a:cxn>
              <a:cxn ang="0">
                <a:pos x="T4" y="T5"/>
              </a:cxn>
              <a:cxn ang="0">
                <a:pos x="T6" y="T7"/>
              </a:cxn>
              <a:cxn ang="0">
                <a:pos x="T8" y="T9"/>
              </a:cxn>
              <a:cxn ang="0">
                <a:pos x="T10" y="T11"/>
              </a:cxn>
            </a:cxnLst>
            <a:rect l="0" t="0" r="r" b="b"/>
            <a:pathLst>
              <a:path w="138" h="138">
                <a:moveTo>
                  <a:pt x="69" y="0"/>
                </a:moveTo>
                <a:lnTo>
                  <a:pt x="69" y="0"/>
                </a:lnTo>
                <a:cubicBezTo>
                  <a:pt x="31" y="0"/>
                  <a:pt x="0" y="31"/>
                  <a:pt x="0" y="69"/>
                </a:cubicBezTo>
                <a:cubicBezTo>
                  <a:pt x="0" y="107"/>
                  <a:pt x="31" y="138"/>
                  <a:pt x="69" y="138"/>
                </a:cubicBezTo>
                <a:cubicBezTo>
                  <a:pt x="107" y="138"/>
                  <a:pt x="138" y="107"/>
                  <a:pt x="138" y="69"/>
                </a:cubicBezTo>
                <a:cubicBezTo>
                  <a:pt x="138" y="31"/>
                  <a:pt x="107" y="0"/>
                  <a:pt x="69"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1" name="Freeform 7">
            <a:extLst>
              <a:ext uri="{FF2B5EF4-FFF2-40B4-BE49-F238E27FC236}">
                <a16:creationId xmlns:a16="http://schemas.microsoft.com/office/drawing/2014/main" id="{0C15432B-BBB8-48D4-BD68-A0C5CE3E448E}"/>
              </a:ext>
            </a:extLst>
          </p:cNvPr>
          <p:cNvSpPr>
            <a:spLocks/>
          </p:cNvSpPr>
          <p:nvPr/>
        </p:nvSpPr>
        <p:spPr bwMode="auto">
          <a:xfrm>
            <a:off x="21359761" y="10969392"/>
            <a:ext cx="136526" cy="142876"/>
          </a:xfrm>
          <a:custGeom>
            <a:avLst/>
            <a:gdLst>
              <a:gd name="T0" fmla="*/ 74 w 142"/>
              <a:gd name="T1" fmla="*/ 0 h 141"/>
              <a:gd name="T2" fmla="*/ 74 w 142"/>
              <a:gd name="T3" fmla="*/ 0 h 141"/>
              <a:gd name="T4" fmla="*/ 0 w 142"/>
              <a:gd name="T5" fmla="*/ 71 h 141"/>
              <a:gd name="T6" fmla="*/ 71 w 142"/>
              <a:gd name="T7" fmla="*/ 141 h 141"/>
              <a:gd name="T8" fmla="*/ 142 w 142"/>
              <a:gd name="T9" fmla="*/ 71 h 141"/>
              <a:gd name="T10" fmla="*/ 74 w 142"/>
              <a:gd name="T11" fmla="*/ 0 h 141"/>
            </a:gdLst>
            <a:ahLst/>
            <a:cxnLst>
              <a:cxn ang="0">
                <a:pos x="T0" y="T1"/>
              </a:cxn>
              <a:cxn ang="0">
                <a:pos x="T2" y="T3"/>
              </a:cxn>
              <a:cxn ang="0">
                <a:pos x="T4" y="T5"/>
              </a:cxn>
              <a:cxn ang="0">
                <a:pos x="T6" y="T7"/>
              </a:cxn>
              <a:cxn ang="0">
                <a:pos x="T8" y="T9"/>
              </a:cxn>
              <a:cxn ang="0">
                <a:pos x="T10" y="T11"/>
              </a:cxn>
            </a:cxnLst>
            <a:rect l="0" t="0" r="r" b="b"/>
            <a:pathLst>
              <a:path w="142" h="141">
                <a:moveTo>
                  <a:pt x="74" y="0"/>
                </a:moveTo>
                <a:lnTo>
                  <a:pt x="74" y="0"/>
                </a:lnTo>
                <a:cubicBezTo>
                  <a:pt x="35" y="0"/>
                  <a:pt x="0" y="32"/>
                  <a:pt x="0" y="71"/>
                </a:cubicBezTo>
                <a:cubicBezTo>
                  <a:pt x="0" y="110"/>
                  <a:pt x="32" y="141"/>
                  <a:pt x="71" y="141"/>
                </a:cubicBezTo>
                <a:cubicBezTo>
                  <a:pt x="110" y="141"/>
                  <a:pt x="142" y="110"/>
                  <a:pt x="142" y="71"/>
                </a:cubicBezTo>
                <a:cubicBezTo>
                  <a:pt x="142" y="32"/>
                  <a:pt x="113" y="0"/>
                  <a:pt x="74"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2" name="Freeform 8">
            <a:extLst>
              <a:ext uri="{FF2B5EF4-FFF2-40B4-BE49-F238E27FC236}">
                <a16:creationId xmlns:a16="http://schemas.microsoft.com/office/drawing/2014/main" id="{6E3D1CB1-9FE9-474B-A28B-53A9335742DA}"/>
              </a:ext>
            </a:extLst>
          </p:cNvPr>
          <p:cNvSpPr>
            <a:spLocks noEditPoints="1"/>
          </p:cNvSpPr>
          <p:nvPr/>
        </p:nvSpPr>
        <p:spPr bwMode="auto">
          <a:xfrm>
            <a:off x="20800960" y="10756667"/>
            <a:ext cx="762000" cy="314326"/>
          </a:xfrm>
          <a:custGeom>
            <a:avLst/>
            <a:gdLst>
              <a:gd name="T0" fmla="*/ 308 w 785"/>
              <a:gd name="T1" fmla="*/ 294 h 317"/>
              <a:gd name="T2" fmla="*/ 308 w 785"/>
              <a:gd name="T3" fmla="*/ 294 h 317"/>
              <a:gd name="T4" fmla="*/ 337 w 785"/>
              <a:gd name="T5" fmla="*/ 192 h 317"/>
              <a:gd name="T6" fmla="*/ 274 w 785"/>
              <a:gd name="T7" fmla="*/ 192 h 317"/>
              <a:gd name="T8" fmla="*/ 376 w 785"/>
              <a:gd name="T9" fmla="*/ 46 h 317"/>
              <a:gd name="T10" fmla="*/ 347 w 785"/>
              <a:gd name="T11" fmla="*/ 148 h 317"/>
              <a:gd name="T12" fmla="*/ 405 w 785"/>
              <a:gd name="T13" fmla="*/ 148 h 317"/>
              <a:gd name="T14" fmla="*/ 308 w 785"/>
              <a:gd name="T15" fmla="*/ 294 h 317"/>
              <a:gd name="T16" fmla="*/ 778 w 785"/>
              <a:gd name="T17" fmla="*/ 210 h 317"/>
              <a:gd name="T18" fmla="*/ 778 w 785"/>
              <a:gd name="T19" fmla="*/ 210 h 317"/>
              <a:gd name="T20" fmla="*/ 762 w 785"/>
              <a:gd name="T21" fmla="*/ 185 h 317"/>
              <a:gd name="T22" fmla="*/ 615 w 785"/>
              <a:gd name="T23" fmla="*/ 111 h 317"/>
              <a:gd name="T24" fmla="*/ 483 w 785"/>
              <a:gd name="T25" fmla="*/ 30 h 317"/>
              <a:gd name="T26" fmla="*/ 475 w 785"/>
              <a:gd name="T27" fmla="*/ 26 h 317"/>
              <a:gd name="T28" fmla="*/ 466 w 785"/>
              <a:gd name="T29" fmla="*/ 23 h 317"/>
              <a:gd name="T30" fmla="*/ 457 w 785"/>
              <a:gd name="T31" fmla="*/ 19 h 317"/>
              <a:gd name="T32" fmla="*/ 448 w 785"/>
              <a:gd name="T33" fmla="*/ 17 h 317"/>
              <a:gd name="T34" fmla="*/ 148 w 785"/>
              <a:gd name="T35" fmla="*/ 3 h 317"/>
              <a:gd name="T36" fmla="*/ 99 w 785"/>
              <a:gd name="T37" fmla="*/ 23 h 317"/>
              <a:gd name="T38" fmla="*/ 33 w 785"/>
              <a:gd name="T39" fmla="*/ 106 h 317"/>
              <a:gd name="T40" fmla="*/ 20 w 785"/>
              <a:gd name="T41" fmla="*/ 182 h 317"/>
              <a:gd name="T42" fmla="*/ 15 w 785"/>
              <a:gd name="T43" fmla="*/ 193 h 317"/>
              <a:gd name="T44" fmla="*/ 0 w 785"/>
              <a:gd name="T45" fmla="*/ 206 h 317"/>
              <a:gd name="T46" fmla="*/ 41 w 785"/>
              <a:gd name="T47" fmla="*/ 317 h 317"/>
              <a:gd name="T48" fmla="*/ 125 w 785"/>
              <a:gd name="T49" fmla="*/ 198 h 317"/>
              <a:gd name="T50" fmla="*/ 212 w 785"/>
              <a:gd name="T51" fmla="*/ 269 h 317"/>
              <a:gd name="T52" fmla="*/ 214 w 785"/>
              <a:gd name="T53" fmla="*/ 280 h 317"/>
              <a:gd name="T54" fmla="*/ 214 w 785"/>
              <a:gd name="T55" fmla="*/ 282 h 317"/>
              <a:gd name="T56" fmla="*/ 207 w 785"/>
              <a:gd name="T57" fmla="*/ 316 h 317"/>
              <a:gd name="T58" fmla="*/ 559 w 785"/>
              <a:gd name="T59" fmla="*/ 316 h 317"/>
              <a:gd name="T60" fmla="*/ 553 w 785"/>
              <a:gd name="T61" fmla="*/ 288 h 317"/>
              <a:gd name="T62" fmla="*/ 553 w 785"/>
              <a:gd name="T63" fmla="*/ 288 h 317"/>
              <a:gd name="T64" fmla="*/ 553 w 785"/>
              <a:gd name="T65" fmla="*/ 284 h 317"/>
              <a:gd name="T66" fmla="*/ 553 w 785"/>
              <a:gd name="T67" fmla="*/ 280 h 317"/>
              <a:gd name="T68" fmla="*/ 554 w 785"/>
              <a:gd name="T69" fmla="*/ 269 h 317"/>
              <a:gd name="T70" fmla="*/ 643 w 785"/>
              <a:gd name="T71" fmla="*/ 194 h 317"/>
              <a:gd name="T72" fmla="*/ 733 w 785"/>
              <a:gd name="T73" fmla="*/ 312 h 317"/>
              <a:gd name="T74" fmla="*/ 733 w 785"/>
              <a:gd name="T75" fmla="*/ 317 h 317"/>
              <a:gd name="T76" fmla="*/ 750 w 785"/>
              <a:gd name="T77" fmla="*/ 315 h 317"/>
              <a:gd name="T78" fmla="*/ 778 w 785"/>
              <a:gd name="T79" fmla="*/ 2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5" h="317">
                <a:moveTo>
                  <a:pt x="308" y="294"/>
                </a:moveTo>
                <a:lnTo>
                  <a:pt x="308" y="294"/>
                </a:lnTo>
                <a:lnTo>
                  <a:pt x="337" y="192"/>
                </a:lnTo>
                <a:lnTo>
                  <a:pt x="274" y="192"/>
                </a:lnTo>
                <a:lnTo>
                  <a:pt x="376" y="46"/>
                </a:lnTo>
                <a:lnTo>
                  <a:pt x="347" y="148"/>
                </a:lnTo>
                <a:lnTo>
                  <a:pt x="405" y="148"/>
                </a:lnTo>
                <a:lnTo>
                  <a:pt x="308" y="294"/>
                </a:lnTo>
                <a:close/>
                <a:moveTo>
                  <a:pt x="778" y="210"/>
                </a:moveTo>
                <a:lnTo>
                  <a:pt x="778" y="210"/>
                </a:lnTo>
                <a:cubicBezTo>
                  <a:pt x="776" y="199"/>
                  <a:pt x="762" y="185"/>
                  <a:pt x="762" y="185"/>
                </a:cubicBezTo>
                <a:cubicBezTo>
                  <a:pt x="733" y="133"/>
                  <a:pt x="615" y="111"/>
                  <a:pt x="615" y="111"/>
                </a:cubicBezTo>
                <a:lnTo>
                  <a:pt x="483" y="30"/>
                </a:lnTo>
                <a:lnTo>
                  <a:pt x="475" y="26"/>
                </a:lnTo>
                <a:lnTo>
                  <a:pt x="466" y="23"/>
                </a:lnTo>
                <a:lnTo>
                  <a:pt x="457" y="19"/>
                </a:lnTo>
                <a:lnTo>
                  <a:pt x="448" y="17"/>
                </a:lnTo>
                <a:cubicBezTo>
                  <a:pt x="383" y="0"/>
                  <a:pt x="148" y="3"/>
                  <a:pt x="148" y="3"/>
                </a:cubicBezTo>
                <a:cubicBezTo>
                  <a:pt x="111" y="4"/>
                  <a:pt x="99" y="23"/>
                  <a:pt x="99" y="23"/>
                </a:cubicBezTo>
                <a:lnTo>
                  <a:pt x="33" y="106"/>
                </a:lnTo>
                <a:cubicBezTo>
                  <a:pt x="13" y="125"/>
                  <a:pt x="20" y="182"/>
                  <a:pt x="20" y="182"/>
                </a:cubicBezTo>
                <a:cubicBezTo>
                  <a:pt x="22" y="191"/>
                  <a:pt x="15" y="193"/>
                  <a:pt x="15" y="193"/>
                </a:cubicBezTo>
                <a:cubicBezTo>
                  <a:pt x="5" y="193"/>
                  <a:pt x="0" y="206"/>
                  <a:pt x="0" y="206"/>
                </a:cubicBezTo>
                <a:cubicBezTo>
                  <a:pt x="0" y="267"/>
                  <a:pt x="32" y="316"/>
                  <a:pt x="41" y="317"/>
                </a:cubicBezTo>
                <a:cubicBezTo>
                  <a:pt x="21" y="263"/>
                  <a:pt x="57" y="198"/>
                  <a:pt x="125" y="198"/>
                </a:cubicBezTo>
                <a:cubicBezTo>
                  <a:pt x="168" y="198"/>
                  <a:pt x="204" y="228"/>
                  <a:pt x="212" y="269"/>
                </a:cubicBezTo>
                <a:lnTo>
                  <a:pt x="214" y="280"/>
                </a:lnTo>
                <a:cubicBezTo>
                  <a:pt x="214" y="281"/>
                  <a:pt x="214" y="282"/>
                  <a:pt x="214" y="282"/>
                </a:cubicBezTo>
                <a:cubicBezTo>
                  <a:pt x="214" y="295"/>
                  <a:pt x="212" y="306"/>
                  <a:pt x="207" y="316"/>
                </a:cubicBezTo>
                <a:lnTo>
                  <a:pt x="559" y="316"/>
                </a:lnTo>
                <a:cubicBezTo>
                  <a:pt x="555" y="308"/>
                  <a:pt x="553" y="298"/>
                  <a:pt x="553" y="288"/>
                </a:cubicBezTo>
                <a:lnTo>
                  <a:pt x="553" y="288"/>
                </a:lnTo>
                <a:cubicBezTo>
                  <a:pt x="553" y="287"/>
                  <a:pt x="553" y="285"/>
                  <a:pt x="553" y="284"/>
                </a:cubicBezTo>
                <a:cubicBezTo>
                  <a:pt x="553" y="283"/>
                  <a:pt x="553" y="281"/>
                  <a:pt x="553" y="280"/>
                </a:cubicBezTo>
                <a:lnTo>
                  <a:pt x="554" y="269"/>
                </a:lnTo>
                <a:cubicBezTo>
                  <a:pt x="561" y="226"/>
                  <a:pt x="598" y="194"/>
                  <a:pt x="643" y="194"/>
                </a:cubicBezTo>
                <a:cubicBezTo>
                  <a:pt x="693" y="194"/>
                  <a:pt x="749" y="235"/>
                  <a:pt x="733" y="312"/>
                </a:cubicBezTo>
                <a:cubicBezTo>
                  <a:pt x="733" y="314"/>
                  <a:pt x="733" y="315"/>
                  <a:pt x="733" y="317"/>
                </a:cubicBezTo>
                <a:lnTo>
                  <a:pt x="750" y="315"/>
                </a:lnTo>
                <a:cubicBezTo>
                  <a:pt x="785" y="312"/>
                  <a:pt x="778" y="210"/>
                  <a:pt x="778" y="21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3" name="椭圆 145">
            <a:extLst>
              <a:ext uri="{FF2B5EF4-FFF2-40B4-BE49-F238E27FC236}">
                <a16:creationId xmlns:a16="http://schemas.microsoft.com/office/drawing/2014/main" id="{29F79387-5515-4234-996B-49B708022563}"/>
              </a:ext>
            </a:extLst>
          </p:cNvPr>
          <p:cNvSpPr>
            <a:spLocks noChangeAspect="1"/>
          </p:cNvSpPr>
          <p:nvPr/>
        </p:nvSpPr>
        <p:spPr>
          <a:xfrm>
            <a:off x="1248813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4" name="Freeform 11">
            <a:extLst>
              <a:ext uri="{FF2B5EF4-FFF2-40B4-BE49-F238E27FC236}">
                <a16:creationId xmlns:a16="http://schemas.microsoft.com/office/drawing/2014/main" id="{4D5340E5-BD7A-4384-B765-DFB305437730}"/>
              </a:ext>
            </a:extLst>
          </p:cNvPr>
          <p:cNvSpPr>
            <a:spLocks/>
          </p:cNvSpPr>
          <p:nvPr/>
        </p:nvSpPr>
        <p:spPr bwMode="auto">
          <a:xfrm>
            <a:off x="12766196" y="10675703"/>
            <a:ext cx="523876" cy="517526"/>
          </a:xfrm>
          <a:custGeom>
            <a:avLst/>
            <a:gdLst>
              <a:gd name="T0" fmla="*/ 540 w 540"/>
              <a:gd name="T1" fmla="*/ 282 h 518"/>
              <a:gd name="T2" fmla="*/ 540 w 540"/>
              <a:gd name="T3" fmla="*/ 282 h 518"/>
              <a:gd name="T4" fmla="*/ 458 w 540"/>
              <a:gd name="T5" fmla="*/ 197 h 518"/>
              <a:gd name="T6" fmla="*/ 458 w 540"/>
              <a:gd name="T7" fmla="*/ 71 h 518"/>
              <a:gd name="T8" fmla="*/ 389 w 540"/>
              <a:gd name="T9" fmla="*/ 71 h 518"/>
              <a:gd name="T10" fmla="*/ 389 w 540"/>
              <a:gd name="T11" fmla="*/ 123 h 518"/>
              <a:gd name="T12" fmla="*/ 271 w 540"/>
              <a:gd name="T13" fmla="*/ 0 h 518"/>
              <a:gd name="T14" fmla="*/ 0 w 540"/>
              <a:gd name="T15" fmla="*/ 282 h 518"/>
              <a:gd name="T16" fmla="*/ 83 w 540"/>
              <a:gd name="T17" fmla="*/ 282 h 518"/>
              <a:gd name="T18" fmla="*/ 83 w 540"/>
              <a:gd name="T19" fmla="*/ 518 h 518"/>
              <a:gd name="T20" fmla="*/ 223 w 540"/>
              <a:gd name="T21" fmla="*/ 518 h 518"/>
              <a:gd name="T22" fmla="*/ 223 w 540"/>
              <a:gd name="T23" fmla="*/ 377 h 518"/>
              <a:gd name="T24" fmla="*/ 318 w 540"/>
              <a:gd name="T25" fmla="*/ 377 h 518"/>
              <a:gd name="T26" fmla="*/ 318 w 540"/>
              <a:gd name="T27" fmla="*/ 518 h 518"/>
              <a:gd name="T28" fmla="*/ 458 w 540"/>
              <a:gd name="T29" fmla="*/ 518 h 518"/>
              <a:gd name="T30" fmla="*/ 458 w 540"/>
              <a:gd name="T31" fmla="*/ 282 h 518"/>
              <a:gd name="T32" fmla="*/ 540 w 540"/>
              <a:gd name="T33" fmla="*/ 28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518">
                <a:moveTo>
                  <a:pt x="540" y="282"/>
                </a:moveTo>
                <a:lnTo>
                  <a:pt x="540" y="282"/>
                </a:lnTo>
                <a:lnTo>
                  <a:pt x="458" y="197"/>
                </a:lnTo>
                <a:lnTo>
                  <a:pt x="458" y="71"/>
                </a:lnTo>
                <a:lnTo>
                  <a:pt x="389" y="71"/>
                </a:lnTo>
                <a:lnTo>
                  <a:pt x="389" y="123"/>
                </a:lnTo>
                <a:lnTo>
                  <a:pt x="271" y="0"/>
                </a:lnTo>
                <a:lnTo>
                  <a:pt x="0" y="282"/>
                </a:lnTo>
                <a:lnTo>
                  <a:pt x="83" y="282"/>
                </a:lnTo>
                <a:lnTo>
                  <a:pt x="83" y="518"/>
                </a:lnTo>
                <a:lnTo>
                  <a:pt x="223" y="518"/>
                </a:lnTo>
                <a:lnTo>
                  <a:pt x="223" y="377"/>
                </a:lnTo>
                <a:lnTo>
                  <a:pt x="318" y="377"/>
                </a:lnTo>
                <a:lnTo>
                  <a:pt x="318" y="518"/>
                </a:lnTo>
                <a:lnTo>
                  <a:pt x="458" y="518"/>
                </a:lnTo>
                <a:lnTo>
                  <a:pt x="458" y="282"/>
                </a:lnTo>
                <a:lnTo>
                  <a:pt x="540" y="282"/>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5" name="椭圆 147">
            <a:extLst>
              <a:ext uri="{FF2B5EF4-FFF2-40B4-BE49-F238E27FC236}">
                <a16:creationId xmlns:a16="http://schemas.microsoft.com/office/drawing/2014/main" id="{5098C172-E467-482D-9085-4C67FF178AEE}"/>
              </a:ext>
            </a:extLst>
          </p:cNvPr>
          <p:cNvSpPr/>
          <p:nvPr/>
        </p:nvSpPr>
        <p:spPr>
          <a:xfrm>
            <a:off x="1411474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6" name="Freeform 12">
            <a:extLst>
              <a:ext uri="{FF2B5EF4-FFF2-40B4-BE49-F238E27FC236}">
                <a16:creationId xmlns:a16="http://schemas.microsoft.com/office/drawing/2014/main" id="{9D804EC7-CB35-496C-BCF6-F081F8D0BBB1}"/>
              </a:ext>
            </a:extLst>
          </p:cNvPr>
          <p:cNvSpPr>
            <a:spLocks noEditPoints="1"/>
          </p:cNvSpPr>
          <p:nvPr/>
        </p:nvSpPr>
        <p:spPr bwMode="auto">
          <a:xfrm>
            <a:off x="14419892" y="10705294"/>
            <a:ext cx="503840" cy="415576"/>
          </a:xfrm>
          <a:custGeom>
            <a:avLst/>
            <a:gdLst>
              <a:gd name="T0" fmla="*/ 21 w 450"/>
              <a:gd name="T1" fmla="*/ 55 h 360"/>
              <a:gd name="T2" fmla="*/ 21 w 450"/>
              <a:gd name="T3" fmla="*/ 55 h 360"/>
              <a:gd name="T4" fmla="*/ 429 w 450"/>
              <a:gd name="T5" fmla="*/ 55 h 360"/>
              <a:gd name="T6" fmla="*/ 436 w 450"/>
              <a:gd name="T7" fmla="*/ 63 h 360"/>
              <a:gd name="T8" fmla="*/ 436 w 450"/>
              <a:gd name="T9" fmla="*/ 328 h 360"/>
              <a:gd name="T10" fmla="*/ 449 w 450"/>
              <a:gd name="T11" fmla="*/ 328 h 360"/>
              <a:gd name="T12" fmla="*/ 450 w 450"/>
              <a:gd name="T13" fmla="*/ 360 h 360"/>
              <a:gd name="T14" fmla="*/ 0 w 450"/>
              <a:gd name="T15" fmla="*/ 360 h 360"/>
              <a:gd name="T16" fmla="*/ 2 w 450"/>
              <a:gd name="T17" fmla="*/ 328 h 360"/>
              <a:gd name="T18" fmla="*/ 14 w 450"/>
              <a:gd name="T19" fmla="*/ 328 h 360"/>
              <a:gd name="T20" fmla="*/ 14 w 450"/>
              <a:gd name="T21" fmla="*/ 63 h 360"/>
              <a:gd name="T22" fmla="*/ 21 w 450"/>
              <a:gd name="T23" fmla="*/ 55 h 360"/>
              <a:gd name="T24" fmla="*/ 317 w 450"/>
              <a:gd name="T25" fmla="*/ 39 h 360"/>
              <a:gd name="T26" fmla="*/ 317 w 450"/>
              <a:gd name="T27" fmla="*/ 39 h 360"/>
              <a:gd name="T28" fmla="*/ 322 w 450"/>
              <a:gd name="T29" fmla="*/ 10 h 360"/>
              <a:gd name="T30" fmla="*/ 328 w 450"/>
              <a:gd name="T31" fmla="*/ 0 h 360"/>
              <a:gd name="T32" fmla="*/ 370 w 450"/>
              <a:gd name="T33" fmla="*/ 0 h 360"/>
              <a:gd name="T34" fmla="*/ 376 w 450"/>
              <a:gd name="T35" fmla="*/ 10 h 360"/>
              <a:gd name="T36" fmla="*/ 381 w 450"/>
              <a:gd name="T37" fmla="*/ 39 h 360"/>
              <a:gd name="T38" fmla="*/ 317 w 450"/>
              <a:gd name="T39" fmla="*/ 39 h 360"/>
              <a:gd name="T40" fmla="*/ 69 w 450"/>
              <a:gd name="T41" fmla="*/ 39 h 360"/>
              <a:gd name="T42" fmla="*/ 69 w 450"/>
              <a:gd name="T43" fmla="*/ 39 h 360"/>
              <a:gd name="T44" fmla="*/ 74 w 450"/>
              <a:gd name="T45" fmla="*/ 10 h 360"/>
              <a:gd name="T46" fmla="*/ 80 w 450"/>
              <a:gd name="T47" fmla="*/ 0 h 360"/>
              <a:gd name="T48" fmla="*/ 122 w 450"/>
              <a:gd name="T49" fmla="*/ 0 h 360"/>
              <a:gd name="T50" fmla="*/ 129 w 450"/>
              <a:gd name="T51" fmla="*/ 10 h 360"/>
              <a:gd name="T52" fmla="*/ 133 w 450"/>
              <a:gd name="T53" fmla="*/ 39 h 360"/>
              <a:gd name="T54" fmla="*/ 69 w 450"/>
              <a:gd name="T55" fmla="*/ 39 h 360"/>
              <a:gd name="T56" fmla="*/ 69 w 450"/>
              <a:gd name="T57" fmla="*/ 145 h 360"/>
              <a:gd name="T58" fmla="*/ 69 w 450"/>
              <a:gd name="T59" fmla="*/ 145 h 360"/>
              <a:gd name="T60" fmla="*/ 133 w 450"/>
              <a:gd name="T61" fmla="*/ 145 h 360"/>
              <a:gd name="T62" fmla="*/ 133 w 450"/>
              <a:gd name="T63" fmla="*/ 120 h 360"/>
              <a:gd name="T64" fmla="*/ 69 w 450"/>
              <a:gd name="T65" fmla="*/ 120 h 360"/>
              <a:gd name="T66" fmla="*/ 69 w 450"/>
              <a:gd name="T67" fmla="*/ 145 h 360"/>
              <a:gd name="T68" fmla="*/ 317 w 450"/>
              <a:gd name="T69" fmla="*/ 120 h 360"/>
              <a:gd name="T70" fmla="*/ 317 w 450"/>
              <a:gd name="T71" fmla="*/ 120 h 360"/>
              <a:gd name="T72" fmla="*/ 317 w 450"/>
              <a:gd name="T73" fmla="*/ 145 h 360"/>
              <a:gd name="T74" fmla="*/ 338 w 450"/>
              <a:gd name="T75" fmla="*/ 145 h 360"/>
              <a:gd name="T76" fmla="*/ 338 w 450"/>
              <a:gd name="T77" fmla="*/ 164 h 360"/>
              <a:gd name="T78" fmla="*/ 362 w 450"/>
              <a:gd name="T79" fmla="*/ 164 h 360"/>
              <a:gd name="T80" fmla="*/ 362 w 450"/>
              <a:gd name="T81" fmla="*/ 145 h 360"/>
              <a:gd name="T82" fmla="*/ 381 w 450"/>
              <a:gd name="T83" fmla="*/ 145 h 360"/>
              <a:gd name="T84" fmla="*/ 381 w 450"/>
              <a:gd name="T85" fmla="*/ 120 h 360"/>
              <a:gd name="T86" fmla="*/ 362 w 450"/>
              <a:gd name="T87" fmla="*/ 120 h 360"/>
              <a:gd name="T88" fmla="*/ 362 w 450"/>
              <a:gd name="T89" fmla="*/ 101 h 360"/>
              <a:gd name="T90" fmla="*/ 338 w 450"/>
              <a:gd name="T91" fmla="*/ 101 h 360"/>
              <a:gd name="T92" fmla="*/ 338 w 450"/>
              <a:gd name="T93" fmla="*/ 120 h 360"/>
              <a:gd name="T94" fmla="*/ 317 w 450"/>
              <a:gd name="T95" fmla="*/ 1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360">
                <a:moveTo>
                  <a:pt x="21" y="55"/>
                </a:moveTo>
                <a:lnTo>
                  <a:pt x="21" y="55"/>
                </a:lnTo>
                <a:lnTo>
                  <a:pt x="429" y="55"/>
                </a:lnTo>
                <a:cubicBezTo>
                  <a:pt x="433" y="55"/>
                  <a:pt x="436" y="59"/>
                  <a:pt x="436" y="63"/>
                </a:cubicBezTo>
                <a:lnTo>
                  <a:pt x="436" y="328"/>
                </a:lnTo>
                <a:lnTo>
                  <a:pt x="449" y="328"/>
                </a:lnTo>
                <a:lnTo>
                  <a:pt x="450" y="360"/>
                </a:lnTo>
                <a:lnTo>
                  <a:pt x="0" y="360"/>
                </a:lnTo>
                <a:lnTo>
                  <a:pt x="2" y="328"/>
                </a:lnTo>
                <a:lnTo>
                  <a:pt x="14" y="328"/>
                </a:lnTo>
                <a:lnTo>
                  <a:pt x="14" y="63"/>
                </a:lnTo>
                <a:cubicBezTo>
                  <a:pt x="14" y="59"/>
                  <a:pt x="18" y="55"/>
                  <a:pt x="21" y="55"/>
                </a:cubicBezTo>
                <a:close/>
                <a:moveTo>
                  <a:pt x="317" y="39"/>
                </a:moveTo>
                <a:lnTo>
                  <a:pt x="317" y="39"/>
                </a:lnTo>
                <a:lnTo>
                  <a:pt x="322" y="10"/>
                </a:lnTo>
                <a:cubicBezTo>
                  <a:pt x="322" y="5"/>
                  <a:pt x="325" y="0"/>
                  <a:pt x="328" y="0"/>
                </a:cubicBezTo>
                <a:lnTo>
                  <a:pt x="370" y="0"/>
                </a:lnTo>
                <a:cubicBezTo>
                  <a:pt x="373" y="0"/>
                  <a:pt x="376" y="5"/>
                  <a:pt x="376" y="10"/>
                </a:cubicBezTo>
                <a:lnTo>
                  <a:pt x="381" y="39"/>
                </a:lnTo>
                <a:lnTo>
                  <a:pt x="317" y="39"/>
                </a:lnTo>
                <a:close/>
                <a:moveTo>
                  <a:pt x="69" y="39"/>
                </a:moveTo>
                <a:lnTo>
                  <a:pt x="69" y="39"/>
                </a:lnTo>
                <a:lnTo>
                  <a:pt x="74" y="10"/>
                </a:lnTo>
                <a:cubicBezTo>
                  <a:pt x="74" y="5"/>
                  <a:pt x="77" y="0"/>
                  <a:pt x="80" y="0"/>
                </a:cubicBezTo>
                <a:lnTo>
                  <a:pt x="122" y="0"/>
                </a:lnTo>
                <a:cubicBezTo>
                  <a:pt x="125" y="0"/>
                  <a:pt x="129" y="5"/>
                  <a:pt x="129" y="10"/>
                </a:cubicBezTo>
                <a:lnTo>
                  <a:pt x="133" y="39"/>
                </a:lnTo>
                <a:lnTo>
                  <a:pt x="69" y="39"/>
                </a:lnTo>
                <a:close/>
                <a:moveTo>
                  <a:pt x="69" y="145"/>
                </a:moveTo>
                <a:lnTo>
                  <a:pt x="69" y="145"/>
                </a:lnTo>
                <a:lnTo>
                  <a:pt x="133" y="145"/>
                </a:lnTo>
                <a:lnTo>
                  <a:pt x="133" y="120"/>
                </a:lnTo>
                <a:lnTo>
                  <a:pt x="69" y="120"/>
                </a:lnTo>
                <a:lnTo>
                  <a:pt x="69" y="145"/>
                </a:lnTo>
                <a:close/>
                <a:moveTo>
                  <a:pt x="317" y="120"/>
                </a:moveTo>
                <a:lnTo>
                  <a:pt x="317" y="120"/>
                </a:lnTo>
                <a:lnTo>
                  <a:pt x="317" y="145"/>
                </a:lnTo>
                <a:lnTo>
                  <a:pt x="338" y="145"/>
                </a:lnTo>
                <a:lnTo>
                  <a:pt x="338" y="164"/>
                </a:lnTo>
                <a:lnTo>
                  <a:pt x="362" y="164"/>
                </a:lnTo>
                <a:lnTo>
                  <a:pt x="362" y="145"/>
                </a:lnTo>
                <a:lnTo>
                  <a:pt x="381" y="145"/>
                </a:lnTo>
                <a:lnTo>
                  <a:pt x="381" y="120"/>
                </a:lnTo>
                <a:lnTo>
                  <a:pt x="362" y="120"/>
                </a:lnTo>
                <a:lnTo>
                  <a:pt x="362" y="101"/>
                </a:lnTo>
                <a:lnTo>
                  <a:pt x="338" y="101"/>
                </a:lnTo>
                <a:lnTo>
                  <a:pt x="338" y="120"/>
                </a:lnTo>
                <a:lnTo>
                  <a:pt x="317" y="120"/>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7" name="椭圆 149">
            <a:extLst>
              <a:ext uri="{FF2B5EF4-FFF2-40B4-BE49-F238E27FC236}">
                <a16:creationId xmlns:a16="http://schemas.microsoft.com/office/drawing/2014/main" id="{874C1B70-D3FB-4427-8B40-B3ABB901FE28}"/>
              </a:ext>
            </a:extLst>
          </p:cNvPr>
          <p:cNvSpPr/>
          <p:nvPr/>
        </p:nvSpPr>
        <p:spPr>
          <a:xfrm>
            <a:off x="1736795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8" name="Freeform 15">
            <a:extLst>
              <a:ext uri="{FF2B5EF4-FFF2-40B4-BE49-F238E27FC236}">
                <a16:creationId xmlns:a16="http://schemas.microsoft.com/office/drawing/2014/main" id="{0AD466FD-AC82-473E-8361-4E4EEEFE068D}"/>
              </a:ext>
            </a:extLst>
          </p:cNvPr>
          <p:cNvSpPr>
            <a:spLocks noEditPoints="1"/>
          </p:cNvSpPr>
          <p:nvPr/>
        </p:nvSpPr>
        <p:spPr bwMode="auto">
          <a:xfrm>
            <a:off x="17667368" y="10673371"/>
            <a:ext cx="533400" cy="479426"/>
          </a:xfrm>
          <a:custGeom>
            <a:avLst/>
            <a:gdLst>
              <a:gd name="T0" fmla="*/ 525 w 549"/>
              <a:gd name="T1" fmla="*/ 462 h 482"/>
              <a:gd name="T2" fmla="*/ 341 w 549"/>
              <a:gd name="T3" fmla="*/ 186 h 482"/>
              <a:gd name="T4" fmla="*/ 24 w 549"/>
              <a:gd name="T5" fmla="*/ 0 h 482"/>
              <a:gd name="T6" fmla="*/ 0 w 549"/>
              <a:gd name="T7" fmla="*/ 462 h 482"/>
              <a:gd name="T8" fmla="*/ 24 w 549"/>
              <a:gd name="T9" fmla="*/ 482 h 482"/>
              <a:gd name="T10" fmla="*/ 341 w 549"/>
              <a:gd name="T11" fmla="*/ 482 h 482"/>
              <a:gd name="T12" fmla="*/ 549 w 549"/>
              <a:gd name="T13" fmla="*/ 482 h 482"/>
              <a:gd name="T14" fmla="*/ 525 w 549"/>
              <a:gd name="T15" fmla="*/ 462 h 482"/>
              <a:gd name="T16" fmla="*/ 375 w 549"/>
              <a:gd name="T17" fmla="*/ 239 h 482"/>
              <a:gd name="T18" fmla="*/ 468 w 549"/>
              <a:gd name="T19" fmla="*/ 293 h 482"/>
              <a:gd name="T20" fmla="*/ 375 w 549"/>
              <a:gd name="T21" fmla="*/ 239 h 482"/>
              <a:gd name="T22" fmla="*/ 375 w 549"/>
              <a:gd name="T23" fmla="*/ 319 h 482"/>
              <a:gd name="T24" fmla="*/ 468 w 549"/>
              <a:gd name="T25" fmla="*/ 371 h 482"/>
              <a:gd name="T26" fmla="*/ 375 w 549"/>
              <a:gd name="T27" fmla="*/ 319 h 482"/>
              <a:gd name="T28" fmla="*/ 194 w 549"/>
              <a:gd name="T29" fmla="*/ 70 h 482"/>
              <a:gd name="T30" fmla="*/ 288 w 549"/>
              <a:gd name="T31" fmla="*/ 146 h 482"/>
              <a:gd name="T32" fmla="*/ 194 w 549"/>
              <a:gd name="T33" fmla="*/ 70 h 482"/>
              <a:gd name="T34" fmla="*/ 194 w 549"/>
              <a:gd name="T35" fmla="*/ 182 h 482"/>
              <a:gd name="T36" fmla="*/ 288 w 549"/>
              <a:gd name="T37" fmla="*/ 258 h 482"/>
              <a:gd name="T38" fmla="*/ 194 w 549"/>
              <a:gd name="T39" fmla="*/ 182 h 482"/>
              <a:gd name="T40" fmla="*/ 194 w 549"/>
              <a:gd name="T41" fmla="*/ 294 h 482"/>
              <a:gd name="T42" fmla="*/ 288 w 549"/>
              <a:gd name="T43" fmla="*/ 371 h 482"/>
              <a:gd name="T44" fmla="*/ 194 w 549"/>
              <a:gd name="T45" fmla="*/ 294 h 482"/>
              <a:gd name="T46" fmla="*/ 79 w 549"/>
              <a:gd name="T47" fmla="*/ 70 h 482"/>
              <a:gd name="T48" fmla="*/ 175 w 549"/>
              <a:gd name="T49" fmla="*/ 146 h 482"/>
              <a:gd name="T50" fmla="*/ 79 w 549"/>
              <a:gd name="T51" fmla="*/ 70 h 482"/>
              <a:gd name="T52" fmla="*/ 79 w 549"/>
              <a:gd name="T53" fmla="*/ 182 h 482"/>
              <a:gd name="T54" fmla="*/ 175 w 549"/>
              <a:gd name="T55" fmla="*/ 258 h 482"/>
              <a:gd name="T56" fmla="*/ 79 w 549"/>
              <a:gd name="T57" fmla="*/ 182 h 482"/>
              <a:gd name="T58" fmla="*/ 79 w 549"/>
              <a:gd name="T59" fmla="*/ 294 h 482"/>
              <a:gd name="T60" fmla="*/ 175 w 549"/>
              <a:gd name="T61" fmla="*/ 371 h 482"/>
              <a:gd name="T62" fmla="*/ 79 w 549"/>
              <a:gd name="T63" fmla="*/ 294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482">
                <a:moveTo>
                  <a:pt x="525" y="462"/>
                </a:moveTo>
                <a:lnTo>
                  <a:pt x="525" y="462"/>
                </a:lnTo>
                <a:lnTo>
                  <a:pt x="525" y="186"/>
                </a:lnTo>
                <a:lnTo>
                  <a:pt x="341" y="186"/>
                </a:lnTo>
                <a:lnTo>
                  <a:pt x="341" y="0"/>
                </a:lnTo>
                <a:lnTo>
                  <a:pt x="24" y="0"/>
                </a:lnTo>
                <a:lnTo>
                  <a:pt x="24" y="462"/>
                </a:lnTo>
                <a:lnTo>
                  <a:pt x="0" y="462"/>
                </a:lnTo>
                <a:lnTo>
                  <a:pt x="0" y="482"/>
                </a:lnTo>
                <a:lnTo>
                  <a:pt x="24" y="482"/>
                </a:lnTo>
                <a:lnTo>
                  <a:pt x="317" y="482"/>
                </a:lnTo>
                <a:lnTo>
                  <a:pt x="341" y="482"/>
                </a:lnTo>
                <a:lnTo>
                  <a:pt x="525" y="482"/>
                </a:lnTo>
                <a:lnTo>
                  <a:pt x="549" y="482"/>
                </a:lnTo>
                <a:lnTo>
                  <a:pt x="549" y="462"/>
                </a:lnTo>
                <a:lnTo>
                  <a:pt x="525" y="462"/>
                </a:lnTo>
                <a:close/>
                <a:moveTo>
                  <a:pt x="375" y="239"/>
                </a:moveTo>
                <a:lnTo>
                  <a:pt x="375" y="239"/>
                </a:lnTo>
                <a:lnTo>
                  <a:pt x="468" y="239"/>
                </a:lnTo>
                <a:lnTo>
                  <a:pt x="468" y="293"/>
                </a:lnTo>
                <a:lnTo>
                  <a:pt x="375" y="293"/>
                </a:lnTo>
                <a:lnTo>
                  <a:pt x="375" y="239"/>
                </a:lnTo>
                <a:close/>
                <a:moveTo>
                  <a:pt x="375" y="319"/>
                </a:moveTo>
                <a:lnTo>
                  <a:pt x="375" y="319"/>
                </a:lnTo>
                <a:lnTo>
                  <a:pt x="468" y="319"/>
                </a:lnTo>
                <a:lnTo>
                  <a:pt x="468" y="371"/>
                </a:lnTo>
                <a:lnTo>
                  <a:pt x="375" y="371"/>
                </a:lnTo>
                <a:lnTo>
                  <a:pt x="375" y="319"/>
                </a:lnTo>
                <a:close/>
                <a:moveTo>
                  <a:pt x="194" y="70"/>
                </a:moveTo>
                <a:lnTo>
                  <a:pt x="194" y="70"/>
                </a:lnTo>
                <a:lnTo>
                  <a:pt x="288" y="70"/>
                </a:lnTo>
                <a:lnTo>
                  <a:pt x="288" y="146"/>
                </a:lnTo>
                <a:lnTo>
                  <a:pt x="194" y="146"/>
                </a:lnTo>
                <a:lnTo>
                  <a:pt x="194" y="70"/>
                </a:lnTo>
                <a:close/>
                <a:moveTo>
                  <a:pt x="194" y="182"/>
                </a:moveTo>
                <a:lnTo>
                  <a:pt x="194" y="182"/>
                </a:lnTo>
                <a:lnTo>
                  <a:pt x="288" y="182"/>
                </a:lnTo>
                <a:lnTo>
                  <a:pt x="288" y="258"/>
                </a:lnTo>
                <a:lnTo>
                  <a:pt x="194" y="258"/>
                </a:lnTo>
                <a:lnTo>
                  <a:pt x="194" y="182"/>
                </a:lnTo>
                <a:close/>
                <a:moveTo>
                  <a:pt x="194" y="294"/>
                </a:moveTo>
                <a:lnTo>
                  <a:pt x="194" y="294"/>
                </a:lnTo>
                <a:lnTo>
                  <a:pt x="288" y="294"/>
                </a:lnTo>
                <a:lnTo>
                  <a:pt x="288" y="371"/>
                </a:lnTo>
                <a:lnTo>
                  <a:pt x="194" y="371"/>
                </a:lnTo>
                <a:lnTo>
                  <a:pt x="194" y="294"/>
                </a:lnTo>
                <a:close/>
                <a:moveTo>
                  <a:pt x="79" y="70"/>
                </a:moveTo>
                <a:lnTo>
                  <a:pt x="79" y="70"/>
                </a:lnTo>
                <a:lnTo>
                  <a:pt x="175" y="70"/>
                </a:lnTo>
                <a:lnTo>
                  <a:pt x="175" y="146"/>
                </a:lnTo>
                <a:lnTo>
                  <a:pt x="79" y="146"/>
                </a:lnTo>
                <a:lnTo>
                  <a:pt x="79" y="70"/>
                </a:lnTo>
                <a:close/>
                <a:moveTo>
                  <a:pt x="79" y="182"/>
                </a:moveTo>
                <a:lnTo>
                  <a:pt x="79" y="182"/>
                </a:lnTo>
                <a:lnTo>
                  <a:pt x="175" y="182"/>
                </a:lnTo>
                <a:lnTo>
                  <a:pt x="175" y="258"/>
                </a:lnTo>
                <a:lnTo>
                  <a:pt x="79" y="258"/>
                </a:lnTo>
                <a:lnTo>
                  <a:pt x="79" y="182"/>
                </a:lnTo>
                <a:close/>
                <a:moveTo>
                  <a:pt x="79" y="294"/>
                </a:moveTo>
                <a:lnTo>
                  <a:pt x="79" y="294"/>
                </a:lnTo>
                <a:lnTo>
                  <a:pt x="175" y="294"/>
                </a:lnTo>
                <a:lnTo>
                  <a:pt x="175" y="371"/>
                </a:lnTo>
                <a:lnTo>
                  <a:pt x="79" y="371"/>
                </a:lnTo>
                <a:lnTo>
                  <a:pt x="79" y="294"/>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9" name="椭圆 151">
            <a:extLst>
              <a:ext uri="{FF2B5EF4-FFF2-40B4-BE49-F238E27FC236}">
                <a16:creationId xmlns:a16="http://schemas.microsoft.com/office/drawing/2014/main" id="{0C474DBA-9CBC-4580-A7B3-59ED9CF12513}"/>
              </a:ext>
            </a:extLst>
          </p:cNvPr>
          <p:cNvSpPr/>
          <p:nvPr/>
        </p:nvSpPr>
        <p:spPr>
          <a:xfrm>
            <a:off x="1574135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0" name="Freeform 16">
            <a:extLst>
              <a:ext uri="{FF2B5EF4-FFF2-40B4-BE49-F238E27FC236}">
                <a16:creationId xmlns:a16="http://schemas.microsoft.com/office/drawing/2014/main" id="{C10F45A4-B128-4D56-9749-C8A860B5EF14}"/>
              </a:ext>
            </a:extLst>
          </p:cNvPr>
          <p:cNvSpPr>
            <a:spLocks noEditPoints="1"/>
          </p:cNvSpPr>
          <p:nvPr/>
        </p:nvSpPr>
        <p:spPr bwMode="auto">
          <a:xfrm>
            <a:off x="15994012" y="10659828"/>
            <a:ext cx="574676" cy="549276"/>
          </a:xfrm>
          <a:custGeom>
            <a:avLst/>
            <a:gdLst>
              <a:gd name="T0" fmla="*/ 518 w 592"/>
              <a:gd name="T1" fmla="*/ 0 h 548"/>
              <a:gd name="T2" fmla="*/ 0 w 592"/>
              <a:gd name="T3" fmla="*/ 77 h 548"/>
              <a:gd name="T4" fmla="*/ 74 w 592"/>
              <a:gd name="T5" fmla="*/ 309 h 548"/>
              <a:gd name="T6" fmla="*/ 592 w 592"/>
              <a:gd name="T7" fmla="*/ 230 h 548"/>
              <a:gd name="T8" fmla="*/ 518 w 592"/>
              <a:gd name="T9" fmla="*/ 0 h 548"/>
              <a:gd name="T10" fmla="*/ 250 w 592"/>
              <a:gd name="T11" fmla="*/ 88 h 548"/>
              <a:gd name="T12" fmla="*/ 324 w 592"/>
              <a:gd name="T13" fmla="*/ 107 h 548"/>
              <a:gd name="T14" fmla="*/ 250 w 592"/>
              <a:gd name="T15" fmla="*/ 125 h 548"/>
              <a:gd name="T16" fmla="*/ 250 w 592"/>
              <a:gd name="T17" fmla="*/ 88 h 548"/>
              <a:gd name="T18" fmla="*/ 139 w 592"/>
              <a:gd name="T19" fmla="*/ 88 h 548"/>
              <a:gd name="T20" fmla="*/ 139 w 592"/>
              <a:gd name="T21" fmla="*/ 125 h 548"/>
              <a:gd name="T22" fmla="*/ 139 w 592"/>
              <a:gd name="T23" fmla="*/ 88 h 548"/>
              <a:gd name="T24" fmla="*/ 472 w 592"/>
              <a:gd name="T25" fmla="*/ 230 h 548"/>
              <a:gd name="T26" fmla="*/ 120 w 592"/>
              <a:gd name="T27" fmla="*/ 213 h 548"/>
              <a:gd name="T28" fmla="*/ 472 w 592"/>
              <a:gd name="T29" fmla="*/ 230 h 548"/>
              <a:gd name="T30" fmla="*/ 472 w 592"/>
              <a:gd name="T31" fmla="*/ 193 h 548"/>
              <a:gd name="T32" fmla="*/ 120 w 592"/>
              <a:gd name="T33" fmla="*/ 173 h 548"/>
              <a:gd name="T34" fmla="*/ 472 w 592"/>
              <a:gd name="T35" fmla="*/ 193 h 548"/>
              <a:gd name="T36" fmla="*/ 139 w 592"/>
              <a:gd name="T37" fmla="*/ 371 h 548"/>
              <a:gd name="T38" fmla="*/ 108 w 592"/>
              <a:gd name="T39" fmla="*/ 340 h 548"/>
              <a:gd name="T40" fmla="*/ 99 w 592"/>
              <a:gd name="T41" fmla="*/ 364 h 548"/>
              <a:gd name="T42" fmla="*/ 108 w 592"/>
              <a:gd name="T43" fmla="*/ 419 h 548"/>
              <a:gd name="T44" fmla="*/ 129 w 592"/>
              <a:gd name="T45" fmla="*/ 520 h 548"/>
              <a:gd name="T46" fmla="*/ 135 w 592"/>
              <a:gd name="T47" fmla="*/ 496 h 548"/>
              <a:gd name="T48" fmla="*/ 139 w 592"/>
              <a:gd name="T49" fmla="*/ 371 h 548"/>
              <a:gd name="T50" fmla="*/ 224 w 592"/>
              <a:gd name="T51" fmla="*/ 388 h 548"/>
              <a:gd name="T52" fmla="*/ 175 w 592"/>
              <a:gd name="T53" fmla="*/ 362 h 548"/>
              <a:gd name="T54" fmla="*/ 201 w 592"/>
              <a:gd name="T55" fmla="*/ 397 h 548"/>
              <a:gd name="T56" fmla="*/ 207 w 592"/>
              <a:gd name="T57" fmla="*/ 546 h 548"/>
              <a:gd name="T58" fmla="*/ 224 w 592"/>
              <a:gd name="T59" fmla="*/ 542 h 548"/>
              <a:gd name="T60" fmla="*/ 214 w 592"/>
              <a:gd name="T61" fmla="*/ 454 h 548"/>
              <a:gd name="T62" fmla="*/ 305 w 592"/>
              <a:gd name="T63" fmla="*/ 371 h 548"/>
              <a:gd name="T64" fmla="*/ 305 w 592"/>
              <a:gd name="T65" fmla="*/ 371 h 548"/>
              <a:gd name="T66" fmla="*/ 260 w 592"/>
              <a:gd name="T67" fmla="*/ 349 h 548"/>
              <a:gd name="T68" fmla="*/ 281 w 592"/>
              <a:gd name="T69" fmla="*/ 379 h 548"/>
              <a:gd name="T70" fmla="*/ 290 w 592"/>
              <a:gd name="T71" fmla="*/ 518 h 548"/>
              <a:gd name="T72" fmla="*/ 307 w 592"/>
              <a:gd name="T73" fmla="*/ 513 h 548"/>
              <a:gd name="T74" fmla="*/ 296 w 592"/>
              <a:gd name="T75" fmla="*/ 432 h 548"/>
              <a:gd name="T76" fmla="*/ 484 w 592"/>
              <a:gd name="T77" fmla="*/ 395 h 548"/>
              <a:gd name="T78" fmla="*/ 489 w 592"/>
              <a:gd name="T79" fmla="*/ 373 h 548"/>
              <a:gd name="T80" fmla="*/ 463 w 592"/>
              <a:gd name="T81" fmla="*/ 382 h 548"/>
              <a:gd name="T82" fmla="*/ 442 w 592"/>
              <a:gd name="T83" fmla="*/ 368 h 548"/>
              <a:gd name="T84" fmla="*/ 448 w 592"/>
              <a:gd name="T85" fmla="*/ 355 h 548"/>
              <a:gd name="T86" fmla="*/ 436 w 592"/>
              <a:gd name="T87" fmla="*/ 340 h 548"/>
              <a:gd name="T88" fmla="*/ 421 w 592"/>
              <a:gd name="T89" fmla="*/ 355 h 548"/>
              <a:gd name="T90" fmla="*/ 429 w 592"/>
              <a:gd name="T91" fmla="*/ 395 h 548"/>
              <a:gd name="T92" fmla="*/ 398 w 592"/>
              <a:gd name="T93" fmla="*/ 368 h 548"/>
              <a:gd name="T94" fmla="*/ 383 w 592"/>
              <a:gd name="T95" fmla="*/ 395 h 548"/>
              <a:gd name="T96" fmla="*/ 421 w 592"/>
              <a:gd name="T97" fmla="*/ 406 h 548"/>
              <a:gd name="T98" fmla="*/ 383 w 592"/>
              <a:gd name="T99" fmla="*/ 419 h 548"/>
              <a:gd name="T100" fmla="*/ 398 w 592"/>
              <a:gd name="T101" fmla="*/ 445 h 548"/>
              <a:gd name="T102" fmla="*/ 429 w 592"/>
              <a:gd name="T103" fmla="*/ 419 h 548"/>
              <a:gd name="T104" fmla="*/ 421 w 592"/>
              <a:gd name="T105" fmla="*/ 458 h 548"/>
              <a:gd name="T106" fmla="*/ 436 w 592"/>
              <a:gd name="T107" fmla="*/ 474 h 548"/>
              <a:gd name="T108" fmla="*/ 448 w 592"/>
              <a:gd name="T109" fmla="*/ 458 h 548"/>
              <a:gd name="T110" fmla="*/ 442 w 592"/>
              <a:gd name="T111" fmla="*/ 421 h 548"/>
              <a:gd name="T112" fmla="*/ 470 w 592"/>
              <a:gd name="T113" fmla="*/ 445 h 548"/>
              <a:gd name="T114" fmla="*/ 484 w 592"/>
              <a:gd name="T115" fmla="*/ 419 h 548"/>
              <a:gd name="T116" fmla="*/ 448 w 592"/>
              <a:gd name="T117" fmla="*/ 406 h 548"/>
              <a:gd name="T118" fmla="*/ 484 w 592"/>
              <a:gd name="T119" fmla="*/ 39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548">
                <a:moveTo>
                  <a:pt x="518" y="0"/>
                </a:moveTo>
                <a:lnTo>
                  <a:pt x="518" y="0"/>
                </a:lnTo>
                <a:lnTo>
                  <a:pt x="74" y="0"/>
                </a:lnTo>
                <a:cubicBezTo>
                  <a:pt x="34" y="0"/>
                  <a:pt x="0" y="35"/>
                  <a:pt x="0" y="77"/>
                </a:cubicBezTo>
                <a:lnTo>
                  <a:pt x="0" y="230"/>
                </a:lnTo>
                <a:cubicBezTo>
                  <a:pt x="0" y="274"/>
                  <a:pt x="34" y="309"/>
                  <a:pt x="74" y="309"/>
                </a:cubicBezTo>
                <a:lnTo>
                  <a:pt x="518" y="309"/>
                </a:lnTo>
                <a:cubicBezTo>
                  <a:pt x="559" y="309"/>
                  <a:pt x="592" y="274"/>
                  <a:pt x="592" y="230"/>
                </a:cubicBezTo>
                <a:lnTo>
                  <a:pt x="592" y="77"/>
                </a:lnTo>
                <a:cubicBezTo>
                  <a:pt x="592" y="35"/>
                  <a:pt x="559" y="0"/>
                  <a:pt x="518" y="0"/>
                </a:cubicBezTo>
                <a:close/>
                <a:moveTo>
                  <a:pt x="250" y="88"/>
                </a:moveTo>
                <a:lnTo>
                  <a:pt x="250" y="88"/>
                </a:lnTo>
                <a:lnTo>
                  <a:pt x="305" y="88"/>
                </a:lnTo>
                <a:cubicBezTo>
                  <a:pt x="315" y="88"/>
                  <a:pt x="324" y="96"/>
                  <a:pt x="324" y="107"/>
                </a:cubicBezTo>
                <a:cubicBezTo>
                  <a:pt x="324" y="116"/>
                  <a:pt x="315" y="125"/>
                  <a:pt x="305" y="125"/>
                </a:cubicBezTo>
                <a:lnTo>
                  <a:pt x="250" y="125"/>
                </a:lnTo>
                <a:cubicBezTo>
                  <a:pt x="239" y="125"/>
                  <a:pt x="231" y="116"/>
                  <a:pt x="231" y="107"/>
                </a:cubicBezTo>
                <a:cubicBezTo>
                  <a:pt x="231" y="96"/>
                  <a:pt x="239" y="88"/>
                  <a:pt x="250" y="88"/>
                </a:cubicBezTo>
                <a:close/>
                <a:moveTo>
                  <a:pt x="139" y="88"/>
                </a:moveTo>
                <a:lnTo>
                  <a:pt x="139" y="88"/>
                </a:lnTo>
                <a:cubicBezTo>
                  <a:pt x="148" y="88"/>
                  <a:pt x="156" y="96"/>
                  <a:pt x="156" y="107"/>
                </a:cubicBezTo>
                <a:cubicBezTo>
                  <a:pt x="156" y="116"/>
                  <a:pt x="148" y="125"/>
                  <a:pt x="139" y="125"/>
                </a:cubicBezTo>
                <a:cubicBezTo>
                  <a:pt x="129" y="125"/>
                  <a:pt x="120" y="116"/>
                  <a:pt x="120" y="107"/>
                </a:cubicBezTo>
                <a:cubicBezTo>
                  <a:pt x="120" y="96"/>
                  <a:pt x="129" y="88"/>
                  <a:pt x="139" y="88"/>
                </a:cubicBezTo>
                <a:close/>
                <a:moveTo>
                  <a:pt x="472" y="230"/>
                </a:moveTo>
                <a:lnTo>
                  <a:pt x="472" y="230"/>
                </a:lnTo>
                <a:lnTo>
                  <a:pt x="120" y="230"/>
                </a:lnTo>
                <a:lnTo>
                  <a:pt x="120" y="213"/>
                </a:lnTo>
                <a:lnTo>
                  <a:pt x="472" y="213"/>
                </a:lnTo>
                <a:lnTo>
                  <a:pt x="472" y="230"/>
                </a:lnTo>
                <a:close/>
                <a:moveTo>
                  <a:pt x="472" y="193"/>
                </a:moveTo>
                <a:lnTo>
                  <a:pt x="472" y="193"/>
                </a:lnTo>
                <a:lnTo>
                  <a:pt x="120" y="193"/>
                </a:lnTo>
                <a:lnTo>
                  <a:pt x="120" y="173"/>
                </a:lnTo>
                <a:lnTo>
                  <a:pt x="472" y="173"/>
                </a:lnTo>
                <a:lnTo>
                  <a:pt x="472" y="193"/>
                </a:lnTo>
                <a:close/>
                <a:moveTo>
                  <a:pt x="139" y="371"/>
                </a:moveTo>
                <a:lnTo>
                  <a:pt x="139" y="371"/>
                </a:lnTo>
                <a:lnTo>
                  <a:pt x="139" y="371"/>
                </a:lnTo>
                <a:cubicBezTo>
                  <a:pt x="131" y="349"/>
                  <a:pt x="110" y="340"/>
                  <a:pt x="108" y="340"/>
                </a:cubicBezTo>
                <a:cubicBezTo>
                  <a:pt x="101" y="338"/>
                  <a:pt x="95" y="340"/>
                  <a:pt x="93" y="349"/>
                </a:cubicBezTo>
                <a:cubicBezTo>
                  <a:pt x="91" y="355"/>
                  <a:pt x="93" y="362"/>
                  <a:pt x="99" y="364"/>
                </a:cubicBezTo>
                <a:cubicBezTo>
                  <a:pt x="99" y="364"/>
                  <a:pt x="112" y="368"/>
                  <a:pt x="114" y="379"/>
                </a:cubicBezTo>
                <a:cubicBezTo>
                  <a:pt x="118" y="390"/>
                  <a:pt x="116" y="404"/>
                  <a:pt x="108" y="419"/>
                </a:cubicBezTo>
                <a:cubicBezTo>
                  <a:pt x="78" y="474"/>
                  <a:pt x="106" y="507"/>
                  <a:pt x="123" y="518"/>
                </a:cubicBezTo>
                <a:cubicBezTo>
                  <a:pt x="125" y="520"/>
                  <a:pt x="127" y="520"/>
                  <a:pt x="129" y="520"/>
                </a:cubicBezTo>
                <a:cubicBezTo>
                  <a:pt x="133" y="520"/>
                  <a:pt x="137" y="518"/>
                  <a:pt x="139" y="513"/>
                </a:cubicBezTo>
                <a:cubicBezTo>
                  <a:pt x="144" y="507"/>
                  <a:pt x="142" y="500"/>
                  <a:pt x="135" y="496"/>
                </a:cubicBezTo>
                <a:cubicBezTo>
                  <a:pt x="133" y="494"/>
                  <a:pt x="106" y="476"/>
                  <a:pt x="129" y="432"/>
                </a:cubicBezTo>
                <a:cubicBezTo>
                  <a:pt x="142" y="410"/>
                  <a:pt x="144" y="388"/>
                  <a:pt x="139" y="371"/>
                </a:cubicBezTo>
                <a:close/>
                <a:moveTo>
                  <a:pt x="224" y="388"/>
                </a:moveTo>
                <a:lnTo>
                  <a:pt x="224" y="388"/>
                </a:lnTo>
                <a:cubicBezTo>
                  <a:pt x="216" y="364"/>
                  <a:pt x="195" y="355"/>
                  <a:pt x="192" y="355"/>
                </a:cubicBezTo>
                <a:cubicBezTo>
                  <a:pt x="186" y="353"/>
                  <a:pt x="178" y="355"/>
                  <a:pt x="175" y="362"/>
                </a:cubicBezTo>
                <a:cubicBezTo>
                  <a:pt x="173" y="368"/>
                  <a:pt x="178" y="377"/>
                  <a:pt x="184" y="379"/>
                </a:cubicBezTo>
                <a:cubicBezTo>
                  <a:pt x="190" y="382"/>
                  <a:pt x="197" y="384"/>
                  <a:pt x="201" y="397"/>
                </a:cubicBezTo>
                <a:cubicBezTo>
                  <a:pt x="203" y="408"/>
                  <a:pt x="201" y="423"/>
                  <a:pt x="192" y="441"/>
                </a:cubicBezTo>
                <a:cubicBezTo>
                  <a:pt x="152" y="511"/>
                  <a:pt x="207" y="546"/>
                  <a:pt x="207" y="546"/>
                </a:cubicBezTo>
                <a:cubicBezTo>
                  <a:pt x="209" y="546"/>
                  <a:pt x="211" y="548"/>
                  <a:pt x="214" y="548"/>
                </a:cubicBezTo>
                <a:cubicBezTo>
                  <a:pt x="218" y="548"/>
                  <a:pt x="222" y="546"/>
                  <a:pt x="224" y="542"/>
                </a:cubicBezTo>
                <a:cubicBezTo>
                  <a:pt x="228" y="535"/>
                  <a:pt x="226" y="527"/>
                  <a:pt x="220" y="524"/>
                </a:cubicBezTo>
                <a:cubicBezTo>
                  <a:pt x="218" y="522"/>
                  <a:pt x="188" y="502"/>
                  <a:pt x="214" y="454"/>
                </a:cubicBezTo>
                <a:cubicBezTo>
                  <a:pt x="228" y="430"/>
                  <a:pt x="231" y="406"/>
                  <a:pt x="224" y="388"/>
                </a:cubicBezTo>
                <a:close/>
                <a:moveTo>
                  <a:pt x="305" y="371"/>
                </a:moveTo>
                <a:lnTo>
                  <a:pt x="305" y="371"/>
                </a:lnTo>
                <a:lnTo>
                  <a:pt x="305" y="371"/>
                </a:lnTo>
                <a:cubicBezTo>
                  <a:pt x="298" y="349"/>
                  <a:pt x="277" y="340"/>
                  <a:pt x="275" y="340"/>
                </a:cubicBezTo>
                <a:cubicBezTo>
                  <a:pt x="269" y="338"/>
                  <a:pt x="262" y="340"/>
                  <a:pt x="260" y="349"/>
                </a:cubicBezTo>
                <a:cubicBezTo>
                  <a:pt x="256" y="355"/>
                  <a:pt x="260" y="362"/>
                  <a:pt x="266" y="364"/>
                </a:cubicBezTo>
                <a:cubicBezTo>
                  <a:pt x="266" y="364"/>
                  <a:pt x="277" y="368"/>
                  <a:pt x="281" y="379"/>
                </a:cubicBezTo>
                <a:cubicBezTo>
                  <a:pt x="286" y="390"/>
                  <a:pt x="283" y="404"/>
                  <a:pt x="275" y="419"/>
                </a:cubicBezTo>
                <a:cubicBezTo>
                  <a:pt x="245" y="474"/>
                  <a:pt x="271" y="507"/>
                  <a:pt x="290" y="518"/>
                </a:cubicBezTo>
                <a:cubicBezTo>
                  <a:pt x="292" y="520"/>
                  <a:pt x="294" y="520"/>
                  <a:pt x="296" y="520"/>
                </a:cubicBezTo>
                <a:cubicBezTo>
                  <a:pt x="300" y="520"/>
                  <a:pt x="305" y="518"/>
                  <a:pt x="307" y="513"/>
                </a:cubicBezTo>
                <a:cubicBezTo>
                  <a:pt x="309" y="507"/>
                  <a:pt x="309" y="500"/>
                  <a:pt x="302" y="496"/>
                </a:cubicBezTo>
                <a:cubicBezTo>
                  <a:pt x="298" y="494"/>
                  <a:pt x="273" y="476"/>
                  <a:pt x="296" y="432"/>
                </a:cubicBezTo>
                <a:cubicBezTo>
                  <a:pt x="309" y="410"/>
                  <a:pt x="311" y="388"/>
                  <a:pt x="305" y="371"/>
                </a:cubicBezTo>
                <a:close/>
                <a:moveTo>
                  <a:pt x="484" y="395"/>
                </a:moveTo>
                <a:lnTo>
                  <a:pt x="484" y="395"/>
                </a:lnTo>
                <a:cubicBezTo>
                  <a:pt x="491" y="390"/>
                  <a:pt x="493" y="382"/>
                  <a:pt x="489" y="373"/>
                </a:cubicBezTo>
                <a:cubicBezTo>
                  <a:pt x="484" y="366"/>
                  <a:pt x="476" y="364"/>
                  <a:pt x="470" y="368"/>
                </a:cubicBezTo>
                <a:cubicBezTo>
                  <a:pt x="465" y="371"/>
                  <a:pt x="463" y="377"/>
                  <a:pt x="463" y="382"/>
                </a:cubicBezTo>
                <a:lnTo>
                  <a:pt x="442" y="393"/>
                </a:lnTo>
                <a:lnTo>
                  <a:pt x="442" y="368"/>
                </a:lnTo>
                <a:lnTo>
                  <a:pt x="442" y="366"/>
                </a:lnTo>
                <a:cubicBezTo>
                  <a:pt x="446" y="364"/>
                  <a:pt x="448" y="360"/>
                  <a:pt x="448" y="355"/>
                </a:cubicBezTo>
                <a:cubicBezTo>
                  <a:pt x="448" y="351"/>
                  <a:pt x="448" y="347"/>
                  <a:pt x="444" y="344"/>
                </a:cubicBezTo>
                <a:cubicBezTo>
                  <a:pt x="442" y="342"/>
                  <a:pt x="438" y="340"/>
                  <a:pt x="436" y="340"/>
                </a:cubicBezTo>
                <a:cubicBezTo>
                  <a:pt x="432" y="340"/>
                  <a:pt x="427" y="342"/>
                  <a:pt x="425" y="344"/>
                </a:cubicBezTo>
                <a:cubicBezTo>
                  <a:pt x="423" y="347"/>
                  <a:pt x="421" y="351"/>
                  <a:pt x="421" y="355"/>
                </a:cubicBezTo>
                <a:cubicBezTo>
                  <a:pt x="421" y="360"/>
                  <a:pt x="425" y="366"/>
                  <a:pt x="429" y="368"/>
                </a:cubicBezTo>
                <a:lnTo>
                  <a:pt x="429" y="395"/>
                </a:lnTo>
                <a:lnTo>
                  <a:pt x="404" y="382"/>
                </a:lnTo>
                <a:cubicBezTo>
                  <a:pt x="404" y="375"/>
                  <a:pt x="402" y="371"/>
                  <a:pt x="398" y="368"/>
                </a:cubicBezTo>
                <a:cubicBezTo>
                  <a:pt x="391" y="364"/>
                  <a:pt x="383" y="366"/>
                  <a:pt x="379" y="373"/>
                </a:cubicBezTo>
                <a:cubicBezTo>
                  <a:pt x="374" y="379"/>
                  <a:pt x="377" y="390"/>
                  <a:pt x="383" y="395"/>
                </a:cubicBezTo>
                <a:cubicBezTo>
                  <a:pt x="389" y="397"/>
                  <a:pt x="393" y="397"/>
                  <a:pt x="398" y="395"/>
                </a:cubicBezTo>
                <a:lnTo>
                  <a:pt x="421" y="406"/>
                </a:lnTo>
                <a:lnTo>
                  <a:pt x="398" y="419"/>
                </a:lnTo>
                <a:cubicBezTo>
                  <a:pt x="393" y="417"/>
                  <a:pt x="389" y="417"/>
                  <a:pt x="383" y="419"/>
                </a:cubicBezTo>
                <a:cubicBezTo>
                  <a:pt x="377" y="423"/>
                  <a:pt x="374" y="432"/>
                  <a:pt x="379" y="441"/>
                </a:cubicBezTo>
                <a:cubicBezTo>
                  <a:pt x="383" y="448"/>
                  <a:pt x="391" y="450"/>
                  <a:pt x="398" y="445"/>
                </a:cubicBezTo>
                <a:cubicBezTo>
                  <a:pt x="402" y="443"/>
                  <a:pt x="404" y="437"/>
                  <a:pt x="404" y="432"/>
                </a:cubicBezTo>
                <a:lnTo>
                  <a:pt x="429" y="419"/>
                </a:lnTo>
                <a:lnTo>
                  <a:pt x="429" y="445"/>
                </a:lnTo>
                <a:cubicBezTo>
                  <a:pt x="425" y="448"/>
                  <a:pt x="421" y="452"/>
                  <a:pt x="421" y="458"/>
                </a:cubicBezTo>
                <a:cubicBezTo>
                  <a:pt x="421" y="463"/>
                  <a:pt x="423" y="467"/>
                  <a:pt x="425" y="469"/>
                </a:cubicBezTo>
                <a:cubicBezTo>
                  <a:pt x="427" y="472"/>
                  <a:pt x="432" y="474"/>
                  <a:pt x="436" y="474"/>
                </a:cubicBezTo>
                <a:cubicBezTo>
                  <a:pt x="438" y="474"/>
                  <a:pt x="442" y="472"/>
                  <a:pt x="444" y="469"/>
                </a:cubicBezTo>
                <a:cubicBezTo>
                  <a:pt x="448" y="467"/>
                  <a:pt x="448" y="463"/>
                  <a:pt x="448" y="458"/>
                </a:cubicBezTo>
                <a:cubicBezTo>
                  <a:pt x="448" y="454"/>
                  <a:pt x="446" y="448"/>
                  <a:pt x="442" y="445"/>
                </a:cubicBezTo>
                <a:lnTo>
                  <a:pt x="442" y="421"/>
                </a:lnTo>
                <a:lnTo>
                  <a:pt x="463" y="432"/>
                </a:lnTo>
                <a:cubicBezTo>
                  <a:pt x="463" y="439"/>
                  <a:pt x="465" y="443"/>
                  <a:pt x="470" y="445"/>
                </a:cubicBezTo>
                <a:cubicBezTo>
                  <a:pt x="476" y="450"/>
                  <a:pt x="484" y="448"/>
                  <a:pt x="489" y="441"/>
                </a:cubicBezTo>
                <a:cubicBezTo>
                  <a:pt x="493" y="432"/>
                  <a:pt x="491" y="423"/>
                  <a:pt x="484" y="419"/>
                </a:cubicBezTo>
                <a:cubicBezTo>
                  <a:pt x="480" y="417"/>
                  <a:pt x="474" y="417"/>
                  <a:pt x="470" y="419"/>
                </a:cubicBezTo>
                <a:lnTo>
                  <a:pt x="448" y="406"/>
                </a:lnTo>
                <a:lnTo>
                  <a:pt x="470" y="395"/>
                </a:lnTo>
                <a:cubicBezTo>
                  <a:pt x="474" y="397"/>
                  <a:pt x="480" y="397"/>
                  <a:pt x="484" y="39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1" name="椭圆 153">
            <a:extLst>
              <a:ext uri="{FF2B5EF4-FFF2-40B4-BE49-F238E27FC236}">
                <a16:creationId xmlns:a16="http://schemas.microsoft.com/office/drawing/2014/main" id="{BB44207F-58C9-4393-87F3-4883658D810D}"/>
              </a:ext>
            </a:extLst>
          </p:cNvPr>
          <p:cNvSpPr/>
          <p:nvPr/>
        </p:nvSpPr>
        <p:spPr>
          <a:xfrm>
            <a:off x="923491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2" name="Freeform 10">
            <a:extLst>
              <a:ext uri="{FF2B5EF4-FFF2-40B4-BE49-F238E27FC236}">
                <a16:creationId xmlns:a16="http://schemas.microsoft.com/office/drawing/2014/main" id="{0BAD3071-06AA-4308-8F22-A5A745A7B52F}"/>
              </a:ext>
            </a:extLst>
          </p:cNvPr>
          <p:cNvSpPr>
            <a:spLocks noEditPoints="1"/>
          </p:cNvSpPr>
          <p:nvPr/>
        </p:nvSpPr>
        <p:spPr bwMode="auto">
          <a:xfrm>
            <a:off x="9543432" y="10654923"/>
            <a:ext cx="546100" cy="517526"/>
          </a:xfrm>
          <a:custGeom>
            <a:avLst/>
            <a:gdLst>
              <a:gd name="T0" fmla="*/ 481 w 563"/>
              <a:gd name="T1" fmla="*/ 210 h 518"/>
              <a:gd name="T2" fmla="*/ 481 w 563"/>
              <a:gd name="T3" fmla="*/ 210 h 518"/>
              <a:gd name="T4" fmla="*/ 481 w 563"/>
              <a:gd name="T5" fmla="*/ 120 h 518"/>
              <a:gd name="T6" fmla="*/ 357 w 563"/>
              <a:gd name="T7" fmla="*/ 208 h 518"/>
              <a:gd name="T8" fmla="*/ 357 w 563"/>
              <a:gd name="T9" fmla="*/ 120 h 518"/>
              <a:gd name="T10" fmla="*/ 232 w 563"/>
              <a:gd name="T11" fmla="*/ 210 h 518"/>
              <a:gd name="T12" fmla="*/ 232 w 563"/>
              <a:gd name="T13" fmla="*/ 120 h 518"/>
              <a:gd name="T14" fmla="*/ 108 w 563"/>
              <a:gd name="T15" fmla="*/ 208 h 518"/>
              <a:gd name="T16" fmla="*/ 108 w 563"/>
              <a:gd name="T17" fmla="*/ 16 h 518"/>
              <a:gd name="T18" fmla="*/ 108 w 563"/>
              <a:gd name="T19" fmla="*/ 0 h 518"/>
              <a:gd name="T20" fmla="*/ 0 w 563"/>
              <a:gd name="T21" fmla="*/ 0 h 518"/>
              <a:gd name="T22" fmla="*/ 0 w 563"/>
              <a:gd name="T23" fmla="*/ 518 h 518"/>
              <a:gd name="T24" fmla="*/ 549 w 563"/>
              <a:gd name="T25" fmla="*/ 518 h 518"/>
              <a:gd name="T26" fmla="*/ 563 w 563"/>
              <a:gd name="T27" fmla="*/ 518 h 518"/>
              <a:gd name="T28" fmla="*/ 563 w 563"/>
              <a:gd name="T29" fmla="*/ 210 h 518"/>
              <a:gd name="T30" fmla="*/ 481 w 563"/>
              <a:gd name="T31" fmla="*/ 210 h 518"/>
              <a:gd name="T32" fmla="*/ 270 w 563"/>
              <a:gd name="T33" fmla="*/ 296 h 518"/>
              <a:gd name="T34" fmla="*/ 270 w 563"/>
              <a:gd name="T35" fmla="*/ 296 h 518"/>
              <a:gd name="T36" fmla="*/ 307 w 563"/>
              <a:gd name="T37" fmla="*/ 296 h 518"/>
              <a:gd name="T38" fmla="*/ 307 w 563"/>
              <a:gd name="T39" fmla="*/ 331 h 518"/>
              <a:gd name="T40" fmla="*/ 270 w 563"/>
              <a:gd name="T41" fmla="*/ 331 h 518"/>
              <a:gd name="T42" fmla="*/ 270 w 563"/>
              <a:gd name="T43" fmla="*/ 296 h 518"/>
              <a:gd name="T44" fmla="*/ 119 w 563"/>
              <a:gd name="T45" fmla="*/ 296 h 518"/>
              <a:gd name="T46" fmla="*/ 119 w 563"/>
              <a:gd name="T47" fmla="*/ 296 h 518"/>
              <a:gd name="T48" fmla="*/ 153 w 563"/>
              <a:gd name="T49" fmla="*/ 296 h 518"/>
              <a:gd name="T50" fmla="*/ 153 w 563"/>
              <a:gd name="T51" fmla="*/ 331 h 518"/>
              <a:gd name="T52" fmla="*/ 119 w 563"/>
              <a:gd name="T53" fmla="*/ 331 h 518"/>
              <a:gd name="T54" fmla="*/ 119 w 563"/>
              <a:gd name="T55" fmla="*/ 296 h 518"/>
              <a:gd name="T56" fmla="*/ 457 w 563"/>
              <a:gd name="T57" fmla="*/ 485 h 518"/>
              <a:gd name="T58" fmla="*/ 457 w 563"/>
              <a:gd name="T59" fmla="*/ 485 h 518"/>
              <a:gd name="T60" fmla="*/ 447 w 563"/>
              <a:gd name="T61" fmla="*/ 485 h 518"/>
              <a:gd name="T62" fmla="*/ 296 w 563"/>
              <a:gd name="T63" fmla="*/ 485 h 518"/>
              <a:gd name="T64" fmla="*/ 119 w 563"/>
              <a:gd name="T65" fmla="*/ 485 h 518"/>
              <a:gd name="T66" fmla="*/ 119 w 563"/>
              <a:gd name="T67" fmla="*/ 402 h 518"/>
              <a:gd name="T68" fmla="*/ 457 w 563"/>
              <a:gd name="T69" fmla="*/ 402 h 518"/>
              <a:gd name="T70" fmla="*/ 457 w 563"/>
              <a:gd name="T71" fmla="*/ 485 h 518"/>
              <a:gd name="T72" fmla="*/ 457 w 563"/>
              <a:gd name="T73" fmla="*/ 331 h 518"/>
              <a:gd name="T74" fmla="*/ 457 w 563"/>
              <a:gd name="T75" fmla="*/ 331 h 518"/>
              <a:gd name="T76" fmla="*/ 421 w 563"/>
              <a:gd name="T77" fmla="*/ 331 h 518"/>
              <a:gd name="T78" fmla="*/ 421 w 563"/>
              <a:gd name="T79" fmla="*/ 296 h 518"/>
              <a:gd name="T80" fmla="*/ 457 w 563"/>
              <a:gd name="T81" fmla="*/ 296 h 518"/>
              <a:gd name="T82" fmla="*/ 457 w 563"/>
              <a:gd name="T83" fmla="*/ 3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3" h="518">
                <a:moveTo>
                  <a:pt x="481" y="210"/>
                </a:moveTo>
                <a:lnTo>
                  <a:pt x="481" y="210"/>
                </a:lnTo>
                <a:lnTo>
                  <a:pt x="481" y="120"/>
                </a:lnTo>
                <a:lnTo>
                  <a:pt x="357" y="208"/>
                </a:lnTo>
                <a:lnTo>
                  <a:pt x="357" y="120"/>
                </a:lnTo>
                <a:lnTo>
                  <a:pt x="232" y="210"/>
                </a:lnTo>
                <a:lnTo>
                  <a:pt x="232" y="120"/>
                </a:lnTo>
                <a:lnTo>
                  <a:pt x="108" y="208"/>
                </a:lnTo>
                <a:lnTo>
                  <a:pt x="108" y="16"/>
                </a:lnTo>
                <a:lnTo>
                  <a:pt x="108" y="0"/>
                </a:lnTo>
                <a:lnTo>
                  <a:pt x="0" y="0"/>
                </a:lnTo>
                <a:lnTo>
                  <a:pt x="0" y="518"/>
                </a:lnTo>
                <a:lnTo>
                  <a:pt x="549" y="518"/>
                </a:lnTo>
                <a:lnTo>
                  <a:pt x="563" y="518"/>
                </a:lnTo>
                <a:lnTo>
                  <a:pt x="563" y="210"/>
                </a:lnTo>
                <a:lnTo>
                  <a:pt x="481" y="210"/>
                </a:lnTo>
                <a:close/>
                <a:moveTo>
                  <a:pt x="270" y="296"/>
                </a:moveTo>
                <a:lnTo>
                  <a:pt x="270" y="296"/>
                </a:lnTo>
                <a:lnTo>
                  <a:pt x="307" y="296"/>
                </a:lnTo>
                <a:lnTo>
                  <a:pt x="307" y="331"/>
                </a:lnTo>
                <a:lnTo>
                  <a:pt x="270" y="331"/>
                </a:lnTo>
                <a:lnTo>
                  <a:pt x="270" y="296"/>
                </a:lnTo>
                <a:close/>
                <a:moveTo>
                  <a:pt x="119" y="296"/>
                </a:moveTo>
                <a:lnTo>
                  <a:pt x="119" y="296"/>
                </a:lnTo>
                <a:lnTo>
                  <a:pt x="153" y="296"/>
                </a:lnTo>
                <a:lnTo>
                  <a:pt x="153" y="331"/>
                </a:lnTo>
                <a:lnTo>
                  <a:pt x="119" y="331"/>
                </a:lnTo>
                <a:lnTo>
                  <a:pt x="119" y="296"/>
                </a:lnTo>
                <a:close/>
                <a:moveTo>
                  <a:pt x="457" y="485"/>
                </a:moveTo>
                <a:lnTo>
                  <a:pt x="457" y="485"/>
                </a:lnTo>
                <a:lnTo>
                  <a:pt x="447" y="485"/>
                </a:lnTo>
                <a:lnTo>
                  <a:pt x="296" y="485"/>
                </a:lnTo>
                <a:lnTo>
                  <a:pt x="119" y="485"/>
                </a:lnTo>
                <a:lnTo>
                  <a:pt x="119" y="402"/>
                </a:lnTo>
                <a:lnTo>
                  <a:pt x="457" y="402"/>
                </a:lnTo>
                <a:lnTo>
                  <a:pt x="457" y="485"/>
                </a:lnTo>
                <a:close/>
                <a:moveTo>
                  <a:pt x="457" y="331"/>
                </a:moveTo>
                <a:lnTo>
                  <a:pt x="457" y="331"/>
                </a:lnTo>
                <a:lnTo>
                  <a:pt x="421" y="331"/>
                </a:lnTo>
                <a:lnTo>
                  <a:pt x="421" y="296"/>
                </a:lnTo>
                <a:lnTo>
                  <a:pt x="457" y="296"/>
                </a:lnTo>
                <a:lnTo>
                  <a:pt x="457" y="331"/>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3" name="椭圆 155">
            <a:extLst>
              <a:ext uri="{FF2B5EF4-FFF2-40B4-BE49-F238E27FC236}">
                <a16:creationId xmlns:a16="http://schemas.microsoft.com/office/drawing/2014/main" id="{5FC75BA2-DF78-4F73-80C5-D48881934B34}"/>
              </a:ext>
            </a:extLst>
          </p:cNvPr>
          <p:cNvSpPr>
            <a:spLocks noChangeAspect="1"/>
          </p:cNvSpPr>
          <p:nvPr/>
        </p:nvSpPr>
        <p:spPr>
          <a:xfrm>
            <a:off x="760831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4" name="Freeform 14">
            <a:extLst>
              <a:ext uri="{FF2B5EF4-FFF2-40B4-BE49-F238E27FC236}">
                <a16:creationId xmlns:a16="http://schemas.microsoft.com/office/drawing/2014/main" id="{267C879A-7DCC-41D5-9D76-EC5A51C745AD}"/>
              </a:ext>
            </a:extLst>
          </p:cNvPr>
          <p:cNvSpPr>
            <a:spLocks noEditPoints="1"/>
          </p:cNvSpPr>
          <p:nvPr/>
        </p:nvSpPr>
        <p:spPr bwMode="auto">
          <a:xfrm>
            <a:off x="7874142" y="10643794"/>
            <a:ext cx="565080" cy="581508"/>
          </a:xfrm>
          <a:custGeom>
            <a:avLst/>
            <a:gdLst>
              <a:gd name="T0" fmla="*/ 310 w 563"/>
              <a:gd name="T1" fmla="*/ 104 h 563"/>
              <a:gd name="T2" fmla="*/ 310 w 563"/>
              <a:gd name="T3" fmla="*/ 330 h 563"/>
              <a:gd name="T4" fmla="*/ 368 w 563"/>
              <a:gd name="T5" fmla="*/ 236 h 563"/>
              <a:gd name="T6" fmla="*/ 324 w 563"/>
              <a:gd name="T7" fmla="*/ 365 h 563"/>
              <a:gd name="T8" fmla="*/ 387 w 563"/>
              <a:gd name="T9" fmla="*/ 287 h 563"/>
              <a:gd name="T10" fmla="*/ 152 w 563"/>
              <a:gd name="T11" fmla="*/ 238 h 563"/>
              <a:gd name="T12" fmla="*/ 209 w 563"/>
              <a:gd name="T13" fmla="*/ 276 h 563"/>
              <a:gd name="T14" fmla="*/ 152 w 563"/>
              <a:gd name="T15" fmla="*/ 146 h 563"/>
              <a:gd name="T16" fmla="*/ 101 w 563"/>
              <a:gd name="T17" fmla="*/ 283 h 563"/>
              <a:gd name="T18" fmla="*/ 152 w 563"/>
              <a:gd name="T19" fmla="*/ 417 h 563"/>
              <a:gd name="T20" fmla="*/ 251 w 563"/>
              <a:gd name="T21" fmla="*/ 462 h 563"/>
              <a:gd name="T22" fmla="*/ 251 w 563"/>
              <a:gd name="T23" fmla="*/ 236 h 563"/>
              <a:gd name="T24" fmla="*/ 197 w 563"/>
              <a:gd name="T25" fmla="*/ 309 h 563"/>
              <a:gd name="T26" fmla="*/ 101 w 563"/>
              <a:gd name="T27" fmla="*/ 309 h 563"/>
              <a:gd name="T28" fmla="*/ 152 w 563"/>
              <a:gd name="T29" fmla="*/ 417 h 563"/>
              <a:gd name="T30" fmla="*/ 310 w 563"/>
              <a:gd name="T31" fmla="*/ 400 h 563"/>
              <a:gd name="T32" fmla="*/ 152 w 563"/>
              <a:gd name="T33" fmla="*/ 530 h 563"/>
              <a:gd name="T34" fmla="*/ 101 w 563"/>
              <a:gd name="T35" fmla="*/ 525 h 563"/>
              <a:gd name="T36" fmla="*/ 457 w 563"/>
              <a:gd name="T37" fmla="*/ 525 h 563"/>
              <a:gd name="T38" fmla="*/ 368 w 563"/>
              <a:gd name="T39" fmla="*/ 488 h 563"/>
              <a:gd name="T40" fmla="*/ 197 w 563"/>
              <a:gd name="T41" fmla="*/ 80 h 563"/>
              <a:gd name="T42" fmla="*/ 368 w 563"/>
              <a:gd name="T43" fmla="*/ 162 h 563"/>
              <a:gd name="T44" fmla="*/ 457 w 563"/>
              <a:gd name="T45" fmla="*/ 40 h 563"/>
              <a:gd name="T46" fmla="*/ 101 w 563"/>
              <a:gd name="T47" fmla="*/ 40 h 563"/>
              <a:gd name="T48" fmla="*/ 152 w 563"/>
              <a:gd name="T49" fmla="*/ 33 h 563"/>
              <a:gd name="T50" fmla="*/ 457 w 563"/>
              <a:gd name="T51" fmla="*/ 320 h 563"/>
              <a:gd name="T52" fmla="*/ 427 w 563"/>
              <a:gd name="T53" fmla="*/ 104 h 563"/>
              <a:gd name="T54" fmla="*/ 410 w 563"/>
              <a:gd name="T55" fmla="*/ 278 h 563"/>
              <a:gd name="T56" fmla="*/ 457 w 563"/>
              <a:gd name="T57" fmla="*/ 245 h 563"/>
              <a:gd name="T58" fmla="*/ 0 w 563"/>
              <a:gd name="T59" fmla="*/ 104 h 563"/>
              <a:gd name="T60" fmla="*/ 101 w 563"/>
              <a:gd name="T61" fmla="*/ 78 h 563"/>
              <a:gd name="T62" fmla="*/ 0 w 563"/>
              <a:gd name="T63" fmla="*/ 309 h 563"/>
              <a:gd name="T64" fmla="*/ 101 w 563"/>
              <a:gd name="T65" fmla="*/ 283 h 563"/>
              <a:gd name="T66" fmla="*/ 0 w 563"/>
              <a:gd name="T67" fmla="*/ 488 h 563"/>
              <a:gd name="T68" fmla="*/ 101 w 563"/>
              <a:gd name="T69" fmla="*/ 462 h 563"/>
              <a:gd name="T70" fmla="*/ 563 w 563"/>
              <a:gd name="T71" fmla="*/ 358 h 563"/>
              <a:gd name="T72" fmla="*/ 528 w 563"/>
              <a:gd name="T73" fmla="*/ 278 h 563"/>
              <a:gd name="T74" fmla="*/ 561 w 563"/>
              <a:gd name="T75" fmla="*/ 104 h 563"/>
              <a:gd name="T76" fmla="*/ 488 w 563"/>
              <a:gd name="T77" fmla="*/ 162 h 563"/>
              <a:gd name="T78" fmla="*/ 474 w 563"/>
              <a:gd name="T79" fmla="*/ 200 h 563"/>
              <a:gd name="T80" fmla="*/ 469 w 563"/>
              <a:gd name="T81" fmla="*/ 287 h 563"/>
              <a:gd name="T82" fmla="*/ 532 w 563"/>
              <a:gd name="T83" fmla="*/ 365 h 563"/>
              <a:gd name="T84" fmla="*/ 457 w 563"/>
              <a:gd name="T85" fmla="*/ 464 h 563"/>
              <a:gd name="T86" fmla="*/ 563 w 563"/>
              <a:gd name="T87" fmla="*/ 374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3" h="563">
                <a:moveTo>
                  <a:pt x="354" y="200"/>
                </a:moveTo>
                <a:lnTo>
                  <a:pt x="354" y="200"/>
                </a:lnTo>
                <a:cubicBezTo>
                  <a:pt x="338" y="153"/>
                  <a:pt x="319" y="111"/>
                  <a:pt x="310" y="104"/>
                </a:cubicBezTo>
                <a:cubicBezTo>
                  <a:pt x="298" y="111"/>
                  <a:pt x="281" y="153"/>
                  <a:pt x="263" y="200"/>
                </a:cubicBezTo>
                <a:cubicBezTo>
                  <a:pt x="272" y="221"/>
                  <a:pt x="281" y="247"/>
                  <a:pt x="291" y="278"/>
                </a:cubicBezTo>
                <a:cubicBezTo>
                  <a:pt x="298" y="294"/>
                  <a:pt x="302" y="311"/>
                  <a:pt x="310" y="330"/>
                </a:cubicBezTo>
                <a:cubicBezTo>
                  <a:pt x="317" y="311"/>
                  <a:pt x="321" y="294"/>
                  <a:pt x="326" y="278"/>
                </a:cubicBezTo>
                <a:cubicBezTo>
                  <a:pt x="338" y="247"/>
                  <a:pt x="347" y="221"/>
                  <a:pt x="354" y="200"/>
                </a:cubicBezTo>
                <a:close/>
                <a:moveTo>
                  <a:pt x="368" y="236"/>
                </a:moveTo>
                <a:lnTo>
                  <a:pt x="368" y="236"/>
                </a:lnTo>
                <a:cubicBezTo>
                  <a:pt x="361" y="254"/>
                  <a:pt x="356" y="271"/>
                  <a:pt x="352" y="287"/>
                </a:cubicBezTo>
                <a:cubicBezTo>
                  <a:pt x="340" y="318"/>
                  <a:pt x="331" y="344"/>
                  <a:pt x="324" y="365"/>
                </a:cubicBezTo>
                <a:cubicBezTo>
                  <a:pt x="340" y="412"/>
                  <a:pt x="359" y="455"/>
                  <a:pt x="368" y="462"/>
                </a:cubicBezTo>
                <a:cubicBezTo>
                  <a:pt x="380" y="455"/>
                  <a:pt x="396" y="412"/>
                  <a:pt x="415" y="365"/>
                </a:cubicBezTo>
                <a:cubicBezTo>
                  <a:pt x="406" y="344"/>
                  <a:pt x="396" y="318"/>
                  <a:pt x="387" y="287"/>
                </a:cubicBezTo>
                <a:cubicBezTo>
                  <a:pt x="380" y="271"/>
                  <a:pt x="375" y="254"/>
                  <a:pt x="368" y="236"/>
                </a:cubicBezTo>
                <a:close/>
                <a:moveTo>
                  <a:pt x="152" y="238"/>
                </a:moveTo>
                <a:lnTo>
                  <a:pt x="152" y="238"/>
                </a:lnTo>
                <a:lnTo>
                  <a:pt x="195" y="283"/>
                </a:lnTo>
                <a:lnTo>
                  <a:pt x="202" y="283"/>
                </a:lnTo>
                <a:cubicBezTo>
                  <a:pt x="204" y="283"/>
                  <a:pt x="209" y="280"/>
                  <a:pt x="209" y="276"/>
                </a:cubicBezTo>
                <a:cubicBezTo>
                  <a:pt x="218" y="247"/>
                  <a:pt x="227" y="221"/>
                  <a:pt x="237" y="200"/>
                </a:cubicBezTo>
                <a:cubicBezTo>
                  <a:pt x="220" y="155"/>
                  <a:pt x="204" y="118"/>
                  <a:pt x="192" y="106"/>
                </a:cubicBezTo>
                <a:lnTo>
                  <a:pt x="152" y="146"/>
                </a:lnTo>
                <a:lnTo>
                  <a:pt x="152" y="104"/>
                </a:lnTo>
                <a:lnTo>
                  <a:pt x="101" y="104"/>
                </a:lnTo>
                <a:lnTo>
                  <a:pt x="101" y="283"/>
                </a:lnTo>
                <a:lnTo>
                  <a:pt x="152" y="283"/>
                </a:lnTo>
                <a:lnTo>
                  <a:pt x="152" y="238"/>
                </a:lnTo>
                <a:close/>
                <a:moveTo>
                  <a:pt x="152" y="417"/>
                </a:moveTo>
                <a:lnTo>
                  <a:pt x="152" y="417"/>
                </a:lnTo>
                <a:lnTo>
                  <a:pt x="197" y="462"/>
                </a:lnTo>
                <a:lnTo>
                  <a:pt x="251" y="462"/>
                </a:lnTo>
                <a:cubicBezTo>
                  <a:pt x="260" y="457"/>
                  <a:pt x="277" y="415"/>
                  <a:pt x="295" y="365"/>
                </a:cubicBezTo>
                <a:cubicBezTo>
                  <a:pt x="288" y="344"/>
                  <a:pt x="279" y="318"/>
                  <a:pt x="267" y="287"/>
                </a:cubicBezTo>
                <a:cubicBezTo>
                  <a:pt x="263" y="271"/>
                  <a:pt x="256" y="254"/>
                  <a:pt x="251" y="236"/>
                </a:cubicBezTo>
                <a:cubicBezTo>
                  <a:pt x="244" y="254"/>
                  <a:pt x="239" y="271"/>
                  <a:pt x="232" y="285"/>
                </a:cubicBezTo>
                <a:cubicBezTo>
                  <a:pt x="227" y="299"/>
                  <a:pt x="216" y="309"/>
                  <a:pt x="202" y="309"/>
                </a:cubicBezTo>
                <a:lnTo>
                  <a:pt x="197" y="309"/>
                </a:lnTo>
                <a:lnTo>
                  <a:pt x="152" y="351"/>
                </a:lnTo>
                <a:lnTo>
                  <a:pt x="152" y="309"/>
                </a:lnTo>
                <a:lnTo>
                  <a:pt x="101" y="309"/>
                </a:lnTo>
                <a:lnTo>
                  <a:pt x="101" y="462"/>
                </a:lnTo>
                <a:lnTo>
                  <a:pt x="152" y="462"/>
                </a:lnTo>
                <a:lnTo>
                  <a:pt x="152" y="417"/>
                </a:lnTo>
                <a:close/>
                <a:moveTo>
                  <a:pt x="368" y="488"/>
                </a:moveTo>
                <a:lnTo>
                  <a:pt x="368" y="488"/>
                </a:lnTo>
                <a:cubicBezTo>
                  <a:pt x="349" y="488"/>
                  <a:pt x="333" y="462"/>
                  <a:pt x="310" y="400"/>
                </a:cubicBezTo>
                <a:cubicBezTo>
                  <a:pt x="286" y="462"/>
                  <a:pt x="270" y="488"/>
                  <a:pt x="251" y="488"/>
                </a:cubicBezTo>
                <a:lnTo>
                  <a:pt x="197" y="488"/>
                </a:lnTo>
                <a:lnTo>
                  <a:pt x="152" y="530"/>
                </a:lnTo>
                <a:lnTo>
                  <a:pt x="152" y="488"/>
                </a:lnTo>
                <a:lnTo>
                  <a:pt x="101" y="488"/>
                </a:lnTo>
                <a:lnTo>
                  <a:pt x="101" y="525"/>
                </a:lnTo>
                <a:cubicBezTo>
                  <a:pt x="101" y="546"/>
                  <a:pt x="120" y="563"/>
                  <a:pt x="141" y="563"/>
                </a:cubicBezTo>
                <a:lnTo>
                  <a:pt x="420" y="563"/>
                </a:lnTo>
                <a:cubicBezTo>
                  <a:pt x="441" y="563"/>
                  <a:pt x="457" y="546"/>
                  <a:pt x="457" y="525"/>
                </a:cubicBezTo>
                <a:lnTo>
                  <a:pt x="457" y="464"/>
                </a:lnTo>
                <a:cubicBezTo>
                  <a:pt x="448" y="450"/>
                  <a:pt x="439" y="429"/>
                  <a:pt x="427" y="400"/>
                </a:cubicBezTo>
                <a:cubicBezTo>
                  <a:pt x="403" y="462"/>
                  <a:pt x="387" y="488"/>
                  <a:pt x="368" y="488"/>
                </a:cubicBezTo>
                <a:close/>
                <a:moveTo>
                  <a:pt x="152" y="33"/>
                </a:moveTo>
                <a:lnTo>
                  <a:pt x="152" y="33"/>
                </a:lnTo>
                <a:lnTo>
                  <a:pt x="197" y="80"/>
                </a:lnTo>
                <a:cubicBezTo>
                  <a:pt x="213" y="85"/>
                  <a:pt x="230" y="111"/>
                  <a:pt x="251" y="162"/>
                </a:cubicBezTo>
                <a:cubicBezTo>
                  <a:pt x="274" y="104"/>
                  <a:pt x="291" y="78"/>
                  <a:pt x="310" y="78"/>
                </a:cubicBezTo>
                <a:cubicBezTo>
                  <a:pt x="328" y="78"/>
                  <a:pt x="345" y="104"/>
                  <a:pt x="368" y="162"/>
                </a:cubicBezTo>
                <a:cubicBezTo>
                  <a:pt x="392" y="104"/>
                  <a:pt x="408" y="78"/>
                  <a:pt x="427" y="78"/>
                </a:cubicBezTo>
                <a:cubicBezTo>
                  <a:pt x="439" y="78"/>
                  <a:pt x="448" y="85"/>
                  <a:pt x="457" y="101"/>
                </a:cubicBezTo>
                <a:lnTo>
                  <a:pt x="457" y="40"/>
                </a:lnTo>
                <a:cubicBezTo>
                  <a:pt x="457" y="19"/>
                  <a:pt x="441" y="0"/>
                  <a:pt x="420" y="0"/>
                </a:cubicBezTo>
                <a:lnTo>
                  <a:pt x="141" y="0"/>
                </a:lnTo>
                <a:cubicBezTo>
                  <a:pt x="120" y="0"/>
                  <a:pt x="101" y="19"/>
                  <a:pt x="101" y="40"/>
                </a:cubicBezTo>
                <a:lnTo>
                  <a:pt x="101" y="78"/>
                </a:lnTo>
                <a:lnTo>
                  <a:pt x="152" y="78"/>
                </a:lnTo>
                <a:lnTo>
                  <a:pt x="152" y="33"/>
                </a:lnTo>
                <a:close/>
                <a:moveTo>
                  <a:pt x="457" y="407"/>
                </a:moveTo>
                <a:lnTo>
                  <a:pt x="457" y="407"/>
                </a:lnTo>
                <a:lnTo>
                  <a:pt x="457" y="320"/>
                </a:lnTo>
                <a:cubicBezTo>
                  <a:pt x="453" y="337"/>
                  <a:pt x="446" y="351"/>
                  <a:pt x="441" y="365"/>
                </a:cubicBezTo>
                <a:cubicBezTo>
                  <a:pt x="448" y="379"/>
                  <a:pt x="453" y="393"/>
                  <a:pt x="457" y="407"/>
                </a:cubicBezTo>
                <a:close/>
                <a:moveTo>
                  <a:pt x="427" y="104"/>
                </a:moveTo>
                <a:lnTo>
                  <a:pt x="427" y="104"/>
                </a:lnTo>
                <a:cubicBezTo>
                  <a:pt x="417" y="111"/>
                  <a:pt x="399" y="153"/>
                  <a:pt x="382" y="200"/>
                </a:cubicBezTo>
                <a:cubicBezTo>
                  <a:pt x="392" y="221"/>
                  <a:pt x="399" y="247"/>
                  <a:pt x="410" y="278"/>
                </a:cubicBezTo>
                <a:cubicBezTo>
                  <a:pt x="415" y="294"/>
                  <a:pt x="422" y="311"/>
                  <a:pt x="427" y="330"/>
                </a:cubicBezTo>
                <a:cubicBezTo>
                  <a:pt x="434" y="311"/>
                  <a:pt x="441" y="294"/>
                  <a:pt x="446" y="278"/>
                </a:cubicBezTo>
                <a:cubicBezTo>
                  <a:pt x="450" y="266"/>
                  <a:pt x="453" y="254"/>
                  <a:pt x="457" y="245"/>
                </a:cubicBezTo>
                <a:lnTo>
                  <a:pt x="457" y="158"/>
                </a:lnTo>
                <a:cubicBezTo>
                  <a:pt x="446" y="130"/>
                  <a:pt x="436" y="108"/>
                  <a:pt x="427" y="104"/>
                </a:cubicBezTo>
                <a:close/>
                <a:moveTo>
                  <a:pt x="0" y="104"/>
                </a:moveTo>
                <a:lnTo>
                  <a:pt x="0" y="104"/>
                </a:lnTo>
                <a:lnTo>
                  <a:pt x="101" y="104"/>
                </a:lnTo>
                <a:lnTo>
                  <a:pt x="101" y="78"/>
                </a:lnTo>
                <a:lnTo>
                  <a:pt x="0" y="78"/>
                </a:lnTo>
                <a:lnTo>
                  <a:pt x="0" y="104"/>
                </a:lnTo>
                <a:close/>
                <a:moveTo>
                  <a:pt x="0" y="309"/>
                </a:moveTo>
                <a:lnTo>
                  <a:pt x="0" y="309"/>
                </a:lnTo>
                <a:lnTo>
                  <a:pt x="101" y="309"/>
                </a:lnTo>
                <a:lnTo>
                  <a:pt x="101" y="283"/>
                </a:lnTo>
                <a:lnTo>
                  <a:pt x="0" y="283"/>
                </a:lnTo>
                <a:lnTo>
                  <a:pt x="0" y="309"/>
                </a:lnTo>
                <a:close/>
                <a:moveTo>
                  <a:pt x="0" y="488"/>
                </a:moveTo>
                <a:lnTo>
                  <a:pt x="0" y="488"/>
                </a:lnTo>
                <a:lnTo>
                  <a:pt x="101" y="488"/>
                </a:lnTo>
                <a:lnTo>
                  <a:pt x="101" y="462"/>
                </a:lnTo>
                <a:lnTo>
                  <a:pt x="0" y="462"/>
                </a:lnTo>
                <a:lnTo>
                  <a:pt x="0" y="488"/>
                </a:lnTo>
                <a:close/>
                <a:moveTo>
                  <a:pt x="563" y="358"/>
                </a:moveTo>
                <a:lnTo>
                  <a:pt x="563" y="358"/>
                </a:lnTo>
                <a:lnTo>
                  <a:pt x="556" y="356"/>
                </a:lnTo>
                <a:cubicBezTo>
                  <a:pt x="546" y="332"/>
                  <a:pt x="537" y="304"/>
                  <a:pt x="528" y="278"/>
                </a:cubicBezTo>
                <a:cubicBezTo>
                  <a:pt x="518" y="247"/>
                  <a:pt x="509" y="221"/>
                  <a:pt x="502" y="200"/>
                </a:cubicBezTo>
                <a:cubicBezTo>
                  <a:pt x="518" y="151"/>
                  <a:pt x="537" y="108"/>
                  <a:pt x="546" y="104"/>
                </a:cubicBezTo>
                <a:lnTo>
                  <a:pt x="561" y="104"/>
                </a:lnTo>
                <a:lnTo>
                  <a:pt x="558" y="78"/>
                </a:lnTo>
                <a:lnTo>
                  <a:pt x="546" y="78"/>
                </a:lnTo>
                <a:cubicBezTo>
                  <a:pt x="528" y="78"/>
                  <a:pt x="511" y="104"/>
                  <a:pt x="488" y="162"/>
                </a:cubicBezTo>
                <a:cubicBezTo>
                  <a:pt x="476" y="137"/>
                  <a:pt x="467" y="115"/>
                  <a:pt x="457" y="101"/>
                </a:cubicBezTo>
                <a:lnTo>
                  <a:pt x="457" y="158"/>
                </a:lnTo>
                <a:cubicBezTo>
                  <a:pt x="462" y="172"/>
                  <a:pt x="469" y="184"/>
                  <a:pt x="474" y="200"/>
                </a:cubicBezTo>
                <a:cubicBezTo>
                  <a:pt x="469" y="212"/>
                  <a:pt x="464" y="228"/>
                  <a:pt x="457" y="245"/>
                </a:cubicBezTo>
                <a:lnTo>
                  <a:pt x="457" y="320"/>
                </a:lnTo>
                <a:cubicBezTo>
                  <a:pt x="462" y="311"/>
                  <a:pt x="464" y="299"/>
                  <a:pt x="469" y="287"/>
                </a:cubicBezTo>
                <a:cubicBezTo>
                  <a:pt x="476" y="271"/>
                  <a:pt x="481" y="254"/>
                  <a:pt x="488" y="236"/>
                </a:cubicBezTo>
                <a:cubicBezTo>
                  <a:pt x="492" y="254"/>
                  <a:pt x="500" y="271"/>
                  <a:pt x="504" y="287"/>
                </a:cubicBezTo>
                <a:cubicBezTo>
                  <a:pt x="514" y="313"/>
                  <a:pt x="523" y="342"/>
                  <a:pt x="532" y="365"/>
                </a:cubicBezTo>
                <a:cubicBezTo>
                  <a:pt x="504" y="440"/>
                  <a:pt x="492" y="457"/>
                  <a:pt x="488" y="462"/>
                </a:cubicBezTo>
                <a:cubicBezTo>
                  <a:pt x="481" y="457"/>
                  <a:pt x="469" y="436"/>
                  <a:pt x="457" y="407"/>
                </a:cubicBezTo>
                <a:lnTo>
                  <a:pt x="457" y="464"/>
                </a:lnTo>
                <a:cubicBezTo>
                  <a:pt x="467" y="480"/>
                  <a:pt x="476" y="488"/>
                  <a:pt x="488" y="488"/>
                </a:cubicBezTo>
                <a:cubicBezTo>
                  <a:pt x="507" y="488"/>
                  <a:pt x="525" y="459"/>
                  <a:pt x="556" y="377"/>
                </a:cubicBezTo>
                <a:lnTo>
                  <a:pt x="563" y="374"/>
                </a:lnTo>
                <a:lnTo>
                  <a:pt x="561" y="365"/>
                </a:lnTo>
                <a:lnTo>
                  <a:pt x="563" y="35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5" name="椭圆 157">
            <a:extLst>
              <a:ext uri="{FF2B5EF4-FFF2-40B4-BE49-F238E27FC236}">
                <a16:creationId xmlns:a16="http://schemas.microsoft.com/office/drawing/2014/main" id="{364B923B-8779-4F4F-A1F6-93421ED06C1B}"/>
              </a:ext>
            </a:extLst>
          </p:cNvPr>
          <p:cNvSpPr/>
          <p:nvPr/>
        </p:nvSpPr>
        <p:spPr>
          <a:xfrm>
            <a:off x="598170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6" name="Freeform 9">
            <a:extLst>
              <a:ext uri="{FF2B5EF4-FFF2-40B4-BE49-F238E27FC236}">
                <a16:creationId xmlns:a16="http://schemas.microsoft.com/office/drawing/2014/main" id="{17EE00FE-59CB-4687-8679-BDF533EA4EAA}"/>
              </a:ext>
            </a:extLst>
          </p:cNvPr>
          <p:cNvSpPr>
            <a:spLocks noEditPoints="1"/>
          </p:cNvSpPr>
          <p:nvPr/>
        </p:nvSpPr>
        <p:spPr bwMode="auto">
          <a:xfrm>
            <a:off x="6241371" y="10540862"/>
            <a:ext cx="347230" cy="67860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7" name="Freeform 9">
            <a:extLst>
              <a:ext uri="{FF2B5EF4-FFF2-40B4-BE49-F238E27FC236}">
                <a16:creationId xmlns:a16="http://schemas.microsoft.com/office/drawing/2014/main" id="{42006E8C-5EB2-480A-BF09-18FFC4BC450B}"/>
              </a:ext>
            </a:extLst>
          </p:cNvPr>
          <p:cNvSpPr>
            <a:spLocks noEditPoints="1"/>
          </p:cNvSpPr>
          <p:nvPr/>
        </p:nvSpPr>
        <p:spPr bwMode="auto">
          <a:xfrm>
            <a:off x="6613825" y="10755973"/>
            <a:ext cx="237162" cy="46349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8" name="椭圆 160">
            <a:extLst>
              <a:ext uri="{FF2B5EF4-FFF2-40B4-BE49-F238E27FC236}">
                <a16:creationId xmlns:a16="http://schemas.microsoft.com/office/drawing/2014/main" id="{828C2196-A67A-4F7F-A828-F1D457EA243A}"/>
              </a:ext>
            </a:extLst>
          </p:cNvPr>
          <p:cNvSpPr/>
          <p:nvPr/>
        </p:nvSpPr>
        <p:spPr>
          <a:xfrm>
            <a:off x="272848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9" name="Freeform 19">
            <a:extLst>
              <a:ext uri="{FF2B5EF4-FFF2-40B4-BE49-F238E27FC236}">
                <a16:creationId xmlns:a16="http://schemas.microsoft.com/office/drawing/2014/main" id="{F22790BE-57FF-4474-A885-5870225E10E0}"/>
              </a:ext>
            </a:extLst>
          </p:cNvPr>
          <p:cNvSpPr>
            <a:spLocks noEditPoints="1"/>
          </p:cNvSpPr>
          <p:nvPr/>
        </p:nvSpPr>
        <p:spPr bwMode="auto">
          <a:xfrm>
            <a:off x="3024577" y="10526601"/>
            <a:ext cx="514034" cy="735266"/>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0" name="椭圆 162">
            <a:extLst>
              <a:ext uri="{FF2B5EF4-FFF2-40B4-BE49-F238E27FC236}">
                <a16:creationId xmlns:a16="http://schemas.microsoft.com/office/drawing/2014/main" id="{D360B85A-A72C-472B-8B72-8FEDAE213E02}"/>
              </a:ext>
            </a:extLst>
          </p:cNvPr>
          <p:cNvSpPr/>
          <p:nvPr/>
        </p:nvSpPr>
        <p:spPr>
          <a:xfrm>
            <a:off x="435509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71" name="Freeform 13">
            <a:extLst>
              <a:ext uri="{FF2B5EF4-FFF2-40B4-BE49-F238E27FC236}">
                <a16:creationId xmlns:a16="http://schemas.microsoft.com/office/drawing/2014/main" id="{42AEC34C-DF7C-4B76-8EC7-9928C68C0C0B}"/>
              </a:ext>
            </a:extLst>
          </p:cNvPr>
          <p:cNvSpPr>
            <a:spLocks noEditPoints="1"/>
          </p:cNvSpPr>
          <p:nvPr/>
        </p:nvSpPr>
        <p:spPr bwMode="auto">
          <a:xfrm>
            <a:off x="4556956" y="10579975"/>
            <a:ext cx="676276" cy="6286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2" name="椭圆 164">
            <a:extLst>
              <a:ext uri="{FF2B5EF4-FFF2-40B4-BE49-F238E27FC236}">
                <a16:creationId xmlns:a16="http://schemas.microsoft.com/office/drawing/2014/main" id="{93BA3F74-F6A8-4260-9C92-C3060F03D47D}"/>
              </a:ext>
            </a:extLst>
          </p:cNvPr>
          <p:cNvSpPr/>
          <p:nvPr/>
        </p:nvSpPr>
        <p:spPr>
          <a:xfrm>
            <a:off x="1086152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pic>
        <p:nvPicPr>
          <p:cNvPr id="73" name="图片 165">
            <a:extLst>
              <a:ext uri="{FF2B5EF4-FFF2-40B4-BE49-F238E27FC236}">
                <a16:creationId xmlns:a16="http://schemas.microsoft.com/office/drawing/2014/main" id="{7C1076A7-916F-4EFA-ADC0-BCE0C2F81F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3500" y="10593998"/>
            <a:ext cx="681868" cy="681868"/>
          </a:xfrm>
          <a:prstGeom prst="rect">
            <a:avLst/>
          </a:prstGeom>
        </p:spPr>
      </p:pic>
      <p:cxnSp>
        <p:nvCxnSpPr>
          <p:cNvPr id="74" name="直线箭头连接符 166">
            <a:extLst>
              <a:ext uri="{FF2B5EF4-FFF2-40B4-BE49-F238E27FC236}">
                <a16:creationId xmlns:a16="http://schemas.microsoft.com/office/drawing/2014/main" id="{47696FB4-56E2-4C88-9D47-DDE018CF139A}"/>
              </a:ext>
            </a:extLst>
          </p:cNvPr>
          <p:cNvCxnSpPr/>
          <p:nvPr/>
        </p:nvCxnSpPr>
        <p:spPr>
          <a:xfrm flipH="1" flipV="1">
            <a:off x="489242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5" name="直线箭头连接符 167">
            <a:extLst>
              <a:ext uri="{FF2B5EF4-FFF2-40B4-BE49-F238E27FC236}">
                <a16:creationId xmlns:a16="http://schemas.microsoft.com/office/drawing/2014/main" id="{BD60A5EE-D347-4079-BD2F-B23C4CF46C78}"/>
              </a:ext>
            </a:extLst>
          </p:cNvPr>
          <p:cNvCxnSpPr/>
          <p:nvPr/>
        </p:nvCxnSpPr>
        <p:spPr>
          <a:xfrm flipH="1" flipV="1">
            <a:off x="649509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6" name="直线箭头连接符 168">
            <a:extLst>
              <a:ext uri="{FF2B5EF4-FFF2-40B4-BE49-F238E27FC236}">
                <a16:creationId xmlns:a16="http://schemas.microsoft.com/office/drawing/2014/main" id="{ED6275FC-7293-4312-8143-328E24B65A48}"/>
              </a:ext>
            </a:extLst>
          </p:cNvPr>
          <p:cNvCxnSpPr/>
          <p:nvPr/>
        </p:nvCxnSpPr>
        <p:spPr>
          <a:xfrm flipH="1" flipV="1">
            <a:off x="9800637"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7" name="直线箭头连接符 169">
            <a:extLst>
              <a:ext uri="{FF2B5EF4-FFF2-40B4-BE49-F238E27FC236}">
                <a16:creationId xmlns:a16="http://schemas.microsoft.com/office/drawing/2014/main" id="{0BF23B27-464B-4A98-9532-A5E7639906CB}"/>
              </a:ext>
            </a:extLst>
          </p:cNvPr>
          <p:cNvCxnSpPr/>
          <p:nvPr/>
        </p:nvCxnSpPr>
        <p:spPr>
          <a:xfrm flipH="1" flipV="1">
            <a:off x="13010099"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8" name="直线箭头连接符 170">
            <a:extLst>
              <a:ext uri="{FF2B5EF4-FFF2-40B4-BE49-F238E27FC236}">
                <a16:creationId xmlns:a16="http://schemas.microsoft.com/office/drawing/2014/main" id="{5106C9E8-8B32-4483-8DEE-CDAF49DD283C}"/>
              </a:ext>
            </a:extLst>
          </p:cNvPr>
          <p:cNvCxnSpPr>
            <a:cxnSpLocks/>
            <a:stCxn id="59" idx="0"/>
          </p:cNvCxnSpPr>
          <p:nvPr/>
        </p:nvCxnSpPr>
        <p:spPr>
          <a:xfrm flipV="1">
            <a:off x="16281350" y="9457770"/>
            <a:ext cx="0" cy="936696"/>
          </a:xfrm>
          <a:prstGeom prst="straightConnector1">
            <a:avLst/>
          </a:prstGeom>
          <a:noFill/>
          <a:ln w="6350" cap="flat" cmpd="sng" algn="ctr">
            <a:solidFill>
              <a:srgbClr val="D1CFCF"/>
            </a:solidFill>
            <a:prstDash val="solid"/>
            <a:miter lim="800000"/>
            <a:headEnd type="triangle"/>
            <a:tailEnd type="triangle"/>
          </a:ln>
          <a:effectLst/>
        </p:spPr>
      </p:cxnSp>
      <p:cxnSp>
        <p:nvCxnSpPr>
          <p:cNvPr id="79" name="直线箭头连接符 171">
            <a:extLst>
              <a:ext uri="{FF2B5EF4-FFF2-40B4-BE49-F238E27FC236}">
                <a16:creationId xmlns:a16="http://schemas.microsoft.com/office/drawing/2014/main" id="{9738FAD2-906F-43F7-B07B-04C422412AD3}"/>
              </a:ext>
            </a:extLst>
          </p:cNvPr>
          <p:cNvCxnSpPr/>
          <p:nvPr/>
        </p:nvCxnSpPr>
        <p:spPr>
          <a:xfrm flipH="1" flipV="1">
            <a:off x="1955455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86" name="直线箭头连接符 178">
            <a:extLst>
              <a:ext uri="{FF2B5EF4-FFF2-40B4-BE49-F238E27FC236}">
                <a16:creationId xmlns:a16="http://schemas.microsoft.com/office/drawing/2014/main" id="{81A0EE40-D391-4FD4-B491-5139C3D88EE7}"/>
              </a:ext>
            </a:extLst>
          </p:cNvPr>
          <p:cNvCxnSpPr>
            <a:cxnSpLocks/>
            <a:stCxn id="68" idx="0"/>
          </p:cNvCxnSpPr>
          <p:nvPr/>
        </p:nvCxnSpPr>
        <p:spPr>
          <a:xfrm flipV="1">
            <a:off x="3268487" y="7122526"/>
            <a:ext cx="382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7" name="直线箭头连接符 179">
            <a:extLst>
              <a:ext uri="{FF2B5EF4-FFF2-40B4-BE49-F238E27FC236}">
                <a16:creationId xmlns:a16="http://schemas.microsoft.com/office/drawing/2014/main" id="{FE6B287D-ADE9-48B4-B9E9-F211A9F2A7BD}"/>
              </a:ext>
            </a:extLst>
          </p:cNvPr>
          <p:cNvCxnSpPr>
            <a:cxnSpLocks/>
            <a:stCxn id="63" idx="0"/>
          </p:cNvCxnSpPr>
          <p:nvPr/>
        </p:nvCxnSpPr>
        <p:spPr>
          <a:xfrm flipH="1" flipV="1">
            <a:off x="8113694" y="7122526"/>
            <a:ext cx="3461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8" name="直线箭头连接符 180">
            <a:extLst>
              <a:ext uri="{FF2B5EF4-FFF2-40B4-BE49-F238E27FC236}">
                <a16:creationId xmlns:a16="http://schemas.microsoft.com/office/drawing/2014/main" id="{8ECC20B9-FC5A-44D5-9F3D-C3C9AD4D31D3}"/>
              </a:ext>
            </a:extLst>
          </p:cNvPr>
          <p:cNvCxnSpPr>
            <a:cxnSpLocks/>
            <a:stCxn id="72" idx="0"/>
          </p:cNvCxnSpPr>
          <p:nvPr/>
        </p:nvCxnSpPr>
        <p:spPr>
          <a:xfrm flipV="1">
            <a:off x="11401527" y="7122526"/>
            <a:ext cx="74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9" name="直线箭头连接符 181">
            <a:extLst>
              <a:ext uri="{FF2B5EF4-FFF2-40B4-BE49-F238E27FC236}">
                <a16:creationId xmlns:a16="http://schemas.microsoft.com/office/drawing/2014/main" id="{E7E5E158-1B4C-479F-9B4E-4EFB356D9F3F}"/>
              </a:ext>
            </a:extLst>
          </p:cNvPr>
          <p:cNvCxnSpPr>
            <a:cxnSpLocks/>
            <a:stCxn id="55" idx="0"/>
          </p:cNvCxnSpPr>
          <p:nvPr/>
        </p:nvCxnSpPr>
        <p:spPr>
          <a:xfrm flipH="1" flipV="1">
            <a:off x="14628130" y="7122526"/>
            <a:ext cx="2661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0" name="直线箭头连接符 182">
            <a:extLst>
              <a:ext uri="{FF2B5EF4-FFF2-40B4-BE49-F238E27FC236}">
                <a16:creationId xmlns:a16="http://schemas.microsoft.com/office/drawing/2014/main" id="{47D50883-9367-4B37-8F02-2FECFE862B35}"/>
              </a:ext>
            </a:extLst>
          </p:cNvPr>
          <p:cNvCxnSpPr>
            <a:cxnSpLocks/>
            <a:stCxn id="57" idx="0"/>
          </p:cNvCxnSpPr>
          <p:nvPr/>
        </p:nvCxnSpPr>
        <p:spPr>
          <a:xfrm flipV="1">
            <a:off x="17907959" y="7122526"/>
            <a:ext cx="250"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1" name="直线箭头连接符 183">
            <a:extLst>
              <a:ext uri="{FF2B5EF4-FFF2-40B4-BE49-F238E27FC236}">
                <a16:creationId xmlns:a16="http://schemas.microsoft.com/office/drawing/2014/main" id="{91F15D5A-E3EE-4E01-8D55-119CBA957233}"/>
              </a:ext>
            </a:extLst>
          </p:cNvPr>
          <p:cNvCxnSpPr>
            <a:cxnSpLocks/>
            <a:stCxn id="49" idx="0"/>
          </p:cNvCxnSpPr>
          <p:nvPr/>
        </p:nvCxnSpPr>
        <p:spPr>
          <a:xfrm flipV="1">
            <a:off x="21161179" y="7122526"/>
            <a:ext cx="2078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grpSp>
        <p:nvGrpSpPr>
          <p:cNvPr id="106" name="Group 105">
            <a:extLst>
              <a:ext uri="{FF2B5EF4-FFF2-40B4-BE49-F238E27FC236}">
                <a16:creationId xmlns:a16="http://schemas.microsoft.com/office/drawing/2014/main" id="{6A2E7A29-4333-46D5-AC05-D62922F75E41}"/>
              </a:ext>
            </a:extLst>
          </p:cNvPr>
          <p:cNvGrpSpPr/>
          <p:nvPr/>
        </p:nvGrpSpPr>
        <p:grpSpPr>
          <a:xfrm>
            <a:off x="1050783" y="6186462"/>
            <a:ext cx="21886218" cy="3615982"/>
            <a:chOff x="2472760" y="6113910"/>
            <a:chExt cx="19156796" cy="3615982"/>
          </a:xfrm>
        </p:grpSpPr>
        <p:sp>
          <p:nvSpPr>
            <p:cNvPr id="6" name="圆角矩形 98">
              <a:extLst>
                <a:ext uri="{FF2B5EF4-FFF2-40B4-BE49-F238E27FC236}">
                  <a16:creationId xmlns:a16="http://schemas.microsoft.com/office/drawing/2014/main" id="{CEF89F5F-17A4-4DC6-AF1C-196D2C886264}"/>
                </a:ext>
              </a:extLst>
            </p:cNvPr>
            <p:cNvSpPr/>
            <p:nvPr/>
          </p:nvSpPr>
          <p:spPr>
            <a:xfrm>
              <a:off x="2477408" y="6113910"/>
              <a:ext cx="19152148" cy="1525076"/>
            </a:xfrm>
            <a:prstGeom prst="roundRect">
              <a:avLst>
                <a:gd name="adj" fmla="val 9715"/>
              </a:avLst>
            </a:prstGeom>
            <a:gradFill flip="none" rotWithShape="1">
              <a:gsLst>
                <a:gs pos="0">
                  <a:srgbClr val="1EB1FA"/>
                </a:gs>
                <a:gs pos="30000">
                  <a:srgbClr val="1997EB"/>
                </a:gs>
                <a:gs pos="100000">
                  <a:srgbClr val="1064E5"/>
                </a:gs>
              </a:gsLst>
              <a:lin ang="2700000" scaled="0"/>
              <a:tileRect/>
            </a:gra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Cloud</a:t>
              </a:r>
            </a:p>
          </p:txBody>
        </p:sp>
        <p:cxnSp>
          <p:nvCxnSpPr>
            <p:cNvPr id="80" name="直线箭头连接符 172">
              <a:extLst>
                <a:ext uri="{FF2B5EF4-FFF2-40B4-BE49-F238E27FC236}">
                  <a16:creationId xmlns:a16="http://schemas.microsoft.com/office/drawing/2014/main" id="{68AA701D-6408-4430-8B35-DD325BD49CB3}"/>
                </a:ext>
              </a:extLst>
            </p:cNvPr>
            <p:cNvCxnSpPr>
              <a:cxnSpLocks/>
            </p:cNvCxnSpPr>
            <p:nvPr/>
          </p:nvCxnSpPr>
          <p:spPr>
            <a:xfrm flipV="1">
              <a:off x="980888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1" name="直线箭头连接符 173">
              <a:extLst>
                <a:ext uri="{FF2B5EF4-FFF2-40B4-BE49-F238E27FC236}">
                  <a16:creationId xmlns:a16="http://schemas.microsoft.com/office/drawing/2014/main" id="{F75FCDDC-063B-41EC-8522-B3FA77B0E7E5}"/>
                </a:ext>
              </a:extLst>
            </p:cNvPr>
            <p:cNvCxnSpPr>
              <a:cxnSpLocks/>
            </p:cNvCxnSpPr>
            <p:nvPr/>
          </p:nvCxnSpPr>
          <p:spPr>
            <a:xfrm flipV="1">
              <a:off x="1302875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2" name="直线箭头连接符 174">
              <a:extLst>
                <a:ext uri="{FF2B5EF4-FFF2-40B4-BE49-F238E27FC236}">
                  <a16:creationId xmlns:a16="http://schemas.microsoft.com/office/drawing/2014/main" id="{9297E81B-AC4F-4CF3-8D6D-227BA5F6B116}"/>
                </a:ext>
              </a:extLst>
            </p:cNvPr>
            <p:cNvCxnSpPr>
              <a:cxnSpLocks/>
            </p:cNvCxnSpPr>
            <p:nvPr/>
          </p:nvCxnSpPr>
          <p:spPr>
            <a:xfrm flipV="1">
              <a:off x="649160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3" name="直线箭头连接符 175">
              <a:extLst>
                <a:ext uri="{FF2B5EF4-FFF2-40B4-BE49-F238E27FC236}">
                  <a16:creationId xmlns:a16="http://schemas.microsoft.com/office/drawing/2014/main" id="{9109B998-D4C5-4FA7-B090-113F878CDD29}"/>
                </a:ext>
              </a:extLst>
            </p:cNvPr>
            <p:cNvCxnSpPr>
              <a:cxnSpLocks/>
            </p:cNvCxnSpPr>
            <p:nvPr/>
          </p:nvCxnSpPr>
          <p:spPr>
            <a:xfrm flipV="1">
              <a:off x="4899436"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4" name="直线箭头连接符 176">
              <a:extLst>
                <a:ext uri="{FF2B5EF4-FFF2-40B4-BE49-F238E27FC236}">
                  <a16:creationId xmlns:a16="http://schemas.microsoft.com/office/drawing/2014/main" id="{2F787C26-B3E3-46D8-8E11-9EFB8FA9B7E1}"/>
                </a:ext>
              </a:extLst>
            </p:cNvPr>
            <p:cNvCxnSpPr>
              <a:cxnSpLocks/>
            </p:cNvCxnSpPr>
            <p:nvPr/>
          </p:nvCxnSpPr>
          <p:spPr>
            <a:xfrm flipV="1">
              <a:off x="16258940"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5" name="直线箭头连接符 177">
              <a:extLst>
                <a:ext uri="{FF2B5EF4-FFF2-40B4-BE49-F238E27FC236}">
                  <a16:creationId xmlns:a16="http://schemas.microsoft.com/office/drawing/2014/main" id="{A6C458A0-3D4D-4B26-ACFB-4C10F0EF6D14}"/>
                </a:ext>
              </a:extLst>
            </p:cNvPr>
            <p:cNvCxnSpPr>
              <a:cxnSpLocks/>
            </p:cNvCxnSpPr>
            <p:nvPr/>
          </p:nvCxnSpPr>
          <p:spPr>
            <a:xfrm flipV="1">
              <a:off x="1950989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sp>
          <p:nvSpPr>
            <p:cNvPr id="92" name="圆角矩形 184">
              <a:extLst>
                <a:ext uri="{FF2B5EF4-FFF2-40B4-BE49-F238E27FC236}">
                  <a16:creationId xmlns:a16="http://schemas.microsoft.com/office/drawing/2014/main" id="{1952B4EB-C29A-4DF0-AFFC-3880AD870051}"/>
                </a:ext>
              </a:extLst>
            </p:cNvPr>
            <p:cNvSpPr/>
            <p:nvPr/>
          </p:nvSpPr>
          <p:spPr>
            <a:xfrm>
              <a:off x="2472760" y="8145892"/>
              <a:ext cx="19156784" cy="1584000"/>
            </a:xfrm>
            <a:prstGeom prst="roundRect">
              <a:avLst/>
            </a:prstGeom>
            <a:solidFill>
              <a:srgbClr val="494F6C"/>
            </a:soli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93" name="圆角矩形 185">
              <a:extLst>
                <a:ext uri="{FF2B5EF4-FFF2-40B4-BE49-F238E27FC236}">
                  <a16:creationId xmlns:a16="http://schemas.microsoft.com/office/drawing/2014/main" id="{35C369DB-2B2F-468A-82F8-AB32E5C1DDD1}"/>
                </a:ext>
              </a:extLst>
            </p:cNvPr>
            <p:cNvSpPr/>
            <p:nvPr/>
          </p:nvSpPr>
          <p:spPr>
            <a:xfrm>
              <a:off x="9257762" y="8418891"/>
              <a:ext cx="5642048" cy="1038006"/>
            </a:xfrm>
            <a:prstGeom prst="roundRect">
              <a:avLst/>
            </a:prstGeom>
            <a:gradFill flip="none" rotWithShape="1">
              <a:gsLst>
                <a:gs pos="0">
                  <a:srgbClr val="1EB1FA"/>
                </a:gs>
                <a:gs pos="30000">
                  <a:srgbClr val="219AEC"/>
                </a:gs>
                <a:gs pos="100000">
                  <a:srgbClr val="1064E5"/>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err="1">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Edges</a:t>
              </a:r>
            </a:p>
          </p:txBody>
        </p:sp>
        <p:sp>
          <p:nvSpPr>
            <p:cNvPr id="94" name="TextBox 110">
              <a:extLst>
                <a:ext uri="{FF2B5EF4-FFF2-40B4-BE49-F238E27FC236}">
                  <a16:creationId xmlns:a16="http://schemas.microsoft.com/office/drawing/2014/main" id="{059B1A78-77D9-4A6C-94F2-6E53AF2FC515}"/>
                </a:ext>
              </a:extLst>
            </p:cNvPr>
            <p:cNvSpPr txBox="1"/>
            <p:nvPr/>
          </p:nvSpPr>
          <p:spPr>
            <a:xfrm>
              <a:off x="4795286" y="8616493"/>
              <a:ext cx="281302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sp>
          <p:nvSpPr>
            <p:cNvPr id="95" name="TextBox 110">
              <a:extLst>
                <a:ext uri="{FF2B5EF4-FFF2-40B4-BE49-F238E27FC236}">
                  <a16:creationId xmlns:a16="http://schemas.microsoft.com/office/drawing/2014/main" id="{3990894D-9335-4856-97CE-7C8D222D8346}"/>
                </a:ext>
              </a:extLst>
            </p:cNvPr>
            <p:cNvSpPr txBox="1"/>
            <p:nvPr/>
          </p:nvSpPr>
          <p:spPr>
            <a:xfrm>
              <a:off x="16674319" y="8616493"/>
              <a:ext cx="283557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grpSp>
      <p:sp>
        <p:nvSpPr>
          <p:cNvPr id="96" name="Title 1">
            <a:extLst>
              <a:ext uri="{FF2B5EF4-FFF2-40B4-BE49-F238E27FC236}">
                <a16:creationId xmlns:a16="http://schemas.microsoft.com/office/drawing/2014/main" id="{0AC007DD-B4C1-423C-9161-2DF16AC97D3F}"/>
              </a:ext>
            </a:extLst>
          </p:cNvPr>
          <p:cNvSpPr>
            <a:spLocks noGrp="1"/>
          </p:cNvSpPr>
          <p:nvPr>
            <p:ph type="title"/>
          </p:nvPr>
        </p:nvSpPr>
        <p:spPr>
          <a:xfrm>
            <a:off x="1050783" y="730251"/>
            <a:ext cx="21656817" cy="966442"/>
          </a:xfrm>
        </p:spPr>
        <p:txBody>
          <a:bodyPr vert="horz" lIns="182880" tIns="91440" rIns="182880" bIns="91440" rtlCol="0" anchor="ctr">
            <a:normAutofit/>
          </a:bodyPr>
          <a:lstStyle/>
          <a:p>
            <a:r>
              <a:rPr lang="en-US" altLang="zh-CN" sz="4800" b="0" dirty="0">
                <a:solidFill>
                  <a:srgbClr val="3B3C44"/>
                </a:solidFill>
                <a:latin typeface="Helvetica Neue"/>
                <a:cs typeface="Calibri Light"/>
                <a:sym typeface="Helvetica"/>
              </a:rPr>
              <a:t>Envision Digital Solution Suite</a:t>
            </a:r>
            <a:endParaRPr lang="en-US" sz="4800" b="0" dirty="0">
              <a:solidFill>
                <a:srgbClr val="3B3C44"/>
              </a:solidFill>
              <a:latin typeface="Helvetica Neue"/>
              <a:cs typeface="Calibri Light"/>
              <a:sym typeface="Helvetica"/>
            </a:endParaRPr>
          </a:p>
        </p:txBody>
      </p:sp>
      <p:pic>
        <p:nvPicPr>
          <p:cNvPr id="98" name="image19.png" descr="image19.png">
            <a:extLst>
              <a:ext uri="{FF2B5EF4-FFF2-40B4-BE49-F238E27FC236}">
                <a16:creationId xmlns:a16="http://schemas.microsoft.com/office/drawing/2014/main" id="{AF809307-B1A4-4C54-BFA6-9B2BA0AD8E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0783" y="1873675"/>
            <a:ext cx="13369109" cy="4161062"/>
          </a:xfrm>
          <a:prstGeom prst="rect">
            <a:avLst/>
          </a:prstGeom>
          <a:ln w="12700">
            <a:miter lim="400000"/>
          </a:ln>
        </p:spPr>
      </p:pic>
      <p:sp>
        <p:nvSpPr>
          <p:cNvPr id="99" name="EnOSTM…">
            <a:extLst>
              <a:ext uri="{FF2B5EF4-FFF2-40B4-BE49-F238E27FC236}">
                <a16:creationId xmlns:a16="http://schemas.microsoft.com/office/drawing/2014/main" id="{8622EC4D-32D8-43BE-8838-82853FF5ECF0}"/>
              </a:ext>
            </a:extLst>
          </p:cNvPr>
          <p:cNvSpPr txBox="1"/>
          <p:nvPr/>
        </p:nvSpPr>
        <p:spPr>
          <a:xfrm>
            <a:off x="2292503" y="2419074"/>
            <a:ext cx="2492216" cy="846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I</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ntelligent </a:t>
            </a: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renewable</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0" name="EnOSTM…">
            <a:extLst>
              <a:ext uri="{FF2B5EF4-FFF2-40B4-BE49-F238E27FC236}">
                <a16:creationId xmlns:a16="http://schemas.microsoft.com/office/drawing/2014/main" id="{59EB8CC5-9268-44C9-AFCC-EFB5262BD319}"/>
              </a:ext>
            </a:extLst>
          </p:cNvPr>
          <p:cNvSpPr txBox="1"/>
          <p:nvPr/>
        </p:nvSpPr>
        <p:spPr>
          <a:xfrm>
            <a:off x="11260780" y="2426732"/>
            <a:ext cx="3010831"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 </a:t>
            </a:r>
          </a:p>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Building Brain</a:t>
            </a:r>
          </a:p>
        </p:txBody>
      </p:sp>
      <p:sp>
        <p:nvSpPr>
          <p:cNvPr id="101" name="EnOSTM…">
            <a:extLst>
              <a:ext uri="{FF2B5EF4-FFF2-40B4-BE49-F238E27FC236}">
                <a16:creationId xmlns:a16="http://schemas.microsoft.com/office/drawing/2014/main" id="{A657A4F0-5A02-4DE3-9BB0-8E32EB7D8624}"/>
              </a:ext>
            </a:extLst>
          </p:cNvPr>
          <p:cNvSpPr txBox="1"/>
          <p:nvPr/>
        </p:nvSpPr>
        <p:spPr>
          <a:xfrm>
            <a:off x="20725628"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Smart City 2.0 </a:t>
            </a:r>
          </a:p>
        </p:txBody>
      </p:sp>
      <p:pic>
        <p:nvPicPr>
          <p:cNvPr id="102" name="image19.png" descr="image19.png">
            <a:extLst>
              <a:ext uri="{FF2B5EF4-FFF2-40B4-BE49-F238E27FC236}">
                <a16:creationId xmlns:a16="http://schemas.microsoft.com/office/drawing/2014/main" id="{98EC6517-CCB9-4125-85EA-0C9F9B895CD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36315" y="3285811"/>
            <a:ext cx="4177794" cy="2571358"/>
          </a:xfrm>
          <a:prstGeom prst="rect">
            <a:avLst/>
          </a:prstGeom>
          <a:ln w="12700">
            <a:miter lim="400000"/>
          </a:ln>
        </p:spPr>
      </p:pic>
      <p:sp>
        <p:nvSpPr>
          <p:cNvPr id="97" name="EnOSTM…">
            <a:extLst>
              <a:ext uri="{FF2B5EF4-FFF2-40B4-BE49-F238E27FC236}">
                <a16:creationId xmlns:a16="http://schemas.microsoft.com/office/drawing/2014/main" id="{DF5DA427-1C96-8C47-884C-BFE0A0BBC5ED}"/>
              </a:ext>
            </a:extLst>
          </p:cNvPr>
          <p:cNvSpPr txBox="1"/>
          <p:nvPr/>
        </p:nvSpPr>
        <p:spPr>
          <a:xfrm>
            <a:off x="6918036" y="2426732"/>
            <a:ext cx="1688397"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Digital Plants 4.0</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7" name="EnOSTM…">
            <a:extLst>
              <a:ext uri="{FF2B5EF4-FFF2-40B4-BE49-F238E27FC236}">
                <a16:creationId xmlns:a16="http://schemas.microsoft.com/office/drawing/2014/main" id="{9640230B-F6B2-9542-A47B-FFA00FFFC85A}"/>
              </a:ext>
            </a:extLst>
          </p:cNvPr>
          <p:cNvSpPr txBox="1"/>
          <p:nvPr/>
        </p:nvSpPr>
        <p:spPr>
          <a:xfrm>
            <a:off x="16223863"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Mobility</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endParaRPr>
          </a:p>
        </p:txBody>
      </p:sp>
      <p:pic>
        <p:nvPicPr>
          <p:cNvPr id="109" name="image19.png" descr="image19.png">
            <a:extLst>
              <a:ext uri="{FF2B5EF4-FFF2-40B4-BE49-F238E27FC236}">
                <a16:creationId xmlns:a16="http://schemas.microsoft.com/office/drawing/2014/main" id="{5C7A02FF-21B8-BF4E-9843-18F003D7914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870981" y="3305703"/>
            <a:ext cx="4580393" cy="2723445"/>
          </a:xfrm>
          <a:prstGeom prst="rect">
            <a:avLst/>
          </a:prstGeom>
          <a:ln w="12700">
            <a:miter lim="400000"/>
          </a:ln>
        </p:spPr>
      </p:pic>
      <p:pic>
        <p:nvPicPr>
          <p:cNvPr id="110" name="image19.png" descr="image19.png">
            <a:extLst>
              <a:ext uri="{FF2B5EF4-FFF2-40B4-BE49-F238E27FC236}">
                <a16:creationId xmlns:a16="http://schemas.microsoft.com/office/drawing/2014/main" id="{BFC6F9FF-2BBF-754C-99E0-60AA79A541E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804156" y="2253381"/>
            <a:ext cx="2086422" cy="1083926"/>
          </a:xfrm>
          <a:prstGeom prst="rect">
            <a:avLst/>
          </a:prstGeom>
          <a:ln w="12700">
            <a:miter lim="400000"/>
          </a:ln>
        </p:spPr>
      </p:pic>
      <p:pic>
        <p:nvPicPr>
          <p:cNvPr id="112" name="Picture 8" descr="RÃ©sultat de recherche d'images pour &quot;parc de chargeur nissan&quot;">
            <a:extLst>
              <a:ext uri="{FF2B5EF4-FFF2-40B4-BE49-F238E27FC236}">
                <a16:creationId xmlns:a16="http://schemas.microsoft.com/office/drawing/2014/main" id="{D1D7AD6E-6C5D-2F40-99B7-A490D1DE254E}"/>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4605424" y="3439079"/>
            <a:ext cx="4143225" cy="2402100"/>
          </a:xfrm>
          <a:prstGeom prst="rect">
            <a:avLst/>
          </a:prstGeom>
          <a:noFill/>
        </p:spPr>
      </p:pic>
      <p:pic>
        <p:nvPicPr>
          <p:cNvPr id="9" name="图形 8">
            <a:extLst>
              <a:ext uri="{FF2B5EF4-FFF2-40B4-BE49-F238E27FC236}">
                <a16:creationId xmlns:a16="http://schemas.microsoft.com/office/drawing/2014/main" id="{EBDB4401-4F07-AF4A-819E-7B79C1425DF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055562" y="2328311"/>
            <a:ext cx="938450" cy="938450"/>
          </a:xfrm>
          <a:prstGeom prst="rect">
            <a:avLst/>
          </a:prstGeom>
        </p:spPr>
      </p:pic>
      <p:pic>
        <p:nvPicPr>
          <p:cNvPr id="11" name="图片 10">
            <a:extLst>
              <a:ext uri="{FF2B5EF4-FFF2-40B4-BE49-F238E27FC236}">
                <a16:creationId xmlns:a16="http://schemas.microsoft.com/office/drawing/2014/main" id="{33C4EDEB-8D83-7543-AA35-4C07DB8A611E}"/>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81575" y="3436001"/>
            <a:ext cx="4163577" cy="2421168"/>
          </a:xfrm>
          <a:prstGeom prst="rect">
            <a:avLst/>
          </a:prstGeom>
        </p:spPr>
      </p:pic>
      <p:sp>
        <p:nvSpPr>
          <p:cNvPr id="14" name="矩形 13">
            <a:extLst>
              <a:ext uri="{FF2B5EF4-FFF2-40B4-BE49-F238E27FC236}">
                <a16:creationId xmlns:a16="http://schemas.microsoft.com/office/drawing/2014/main" id="{C7360046-A5B5-9F47-B443-37B373348659}"/>
              </a:ext>
            </a:extLst>
          </p:cNvPr>
          <p:cNvSpPr/>
          <p:nvPr/>
        </p:nvSpPr>
        <p:spPr>
          <a:xfrm>
            <a:off x="5604969" y="2253381"/>
            <a:ext cx="1008856" cy="1059467"/>
          </a:xfrm>
          <a:prstGeom prst="rect">
            <a:avLst/>
          </a:prstGeom>
          <a:solidFill>
            <a:srgbClr val="F3F3F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4800" b="0" i="0" u="none" strike="noStrike" kern="0" cap="none" spc="0" normalizeH="0" baseline="0" noProof="0">
              <a:ln>
                <a:noFill/>
              </a:ln>
              <a:solidFill>
                <a:srgbClr val="000000"/>
              </a:solidFill>
              <a:effectLst/>
              <a:uLnTx/>
              <a:uFillTx/>
              <a:latin typeface="Helvetica"/>
              <a:ea typeface="+mn-ea"/>
              <a:cs typeface="Helvetica"/>
              <a:sym typeface="Helvetica"/>
            </a:endParaRPr>
          </a:p>
        </p:txBody>
      </p:sp>
      <p:pic>
        <p:nvPicPr>
          <p:cNvPr id="16" name="图形 15">
            <a:extLst>
              <a:ext uri="{FF2B5EF4-FFF2-40B4-BE49-F238E27FC236}">
                <a16:creationId xmlns:a16="http://schemas.microsoft.com/office/drawing/2014/main" id="{35F89FFD-6598-E844-8CD2-1CBCD391905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685957" y="2186591"/>
            <a:ext cx="1020634" cy="1020634"/>
          </a:xfrm>
          <a:prstGeom prst="rect">
            <a:avLst/>
          </a:prstGeom>
        </p:spPr>
      </p:pic>
    </p:spTree>
    <p:extLst>
      <p:ext uri="{BB962C8B-B14F-4D97-AF65-F5344CB8AC3E}">
        <p14:creationId xmlns:p14="http://schemas.microsoft.com/office/powerpoint/2010/main" val="1735010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矩形 10">
            <a:extLst>
              <a:ext uri="{FF2B5EF4-FFF2-40B4-BE49-F238E27FC236}">
                <a16:creationId xmlns:a16="http://schemas.microsoft.com/office/drawing/2014/main" id="{B4CEDC62-E085-9447-BCAA-5AFE9A7BA25A}"/>
              </a:ext>
            </a:extLst>
          </p:cNvPr>
          <p:cNvSpPr/>
          <p:nvPr/>
        </p:nvSpPr>
        <p:spPr>
          <a:xfrm>
            <a:off x="855262" y="694596"/>
            <a:ext cx="21995886" cy="830997"/>
          </a:xfrm>
          <a:prstGeom prst="rect">
            <a:avLst/>
          </a:prstGeom>
        </p:spPr>
        <p:txBody>
          <a:bodyPr wrap="square">
            <a:spAutoFit/>
          </a:bodyPr>
          <a:lstStyle/>
          <a:p>
            <a:pPr defTabSz="1828800" hangingPunct="1"/>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EnOS</a:t>
            </a:r>
            <a:r>
              <a:rPr kumimoji="1" lang="en-US" altLang="zh-CN" kern="1200" baseline="300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TM</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Is World’s Largest </a:t>
            </a:r>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AIoT</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OS with 100GW+ Managed Assets  </a:t>
            </a:r>
            <a:endParaRPr lang="zh-CN" altLang="en-US" sz="4400" kern="1200" spc="600" dirty="0">
              <a:solidFill>
                <a:prstClr val="black"/>
              </a:solidFill>
              <a:latin typeface="Helvetica" panose="020B0604020202020204" pitchFamily="34" charset="0"/>
              <a:ea typeface="Helvetica" charset="0"/>
              <a:cs typeface="Helvetica" panose="020B0604020202020204" pitchFamily="34" charset="0"/>
            </a:endParaRPr>
          </a:p>
        </p:txBody>
      </p:sp>
      <p:sp>
        <p:nvSpPr>
          <p:cNvPr id="104" name="TextBox 103">
            <a:extLst>
              <a:ext uri="{FF2B5EF4-FFF2-40B4-BE49-F238E27FC236}">
                <a16:creationId xmlns:a16="http://schemas.microsoft.com/office/drawing/2014/main" id="{49838958-A6E2-F442-8DCF-12842B489DDA}"/>
              </a:ext>
            </a:extLst>
          </p:cNvPr>
          <p:cNvSpPr txBox="1"/>
          <p:nvPr/>
        </p:nvSpPr>
        <p:spPr>
          <a:xfrm>
            <a:off x="2214108" y="6959690"/>
            <a:ext cx="2335996"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Assets Managed</a:t>
            </a:r>
          </a:p>
        </p:txBody>
      </p:sp>
      <p:sp>
        <p:nvSpPr>
          <p:cNvPr id="105" name="Oval 104">
            <a:extLst>
              <a:ext uri="{FF2B5EF4-FFF2-40B4-BE49-F238E27FC236}">
                <a16:creationId xmlns:a16="http://schemas.microsoft.com/office/drawing/2014/main" id="{34537F27-559B-BF44-A20C-E6B7C8AF888C}"/>
              </a:ext>
            </a:extLst>
          </p:cNvPr>
          <p:cNvSpPr>
            <a:spLocks noChangeAspect="1"/>
          </p:cNvSpPr>
          <p:nvPr/>
        </p:nvSpPr>
        <p:spPr>
          <a:xfrm>
            <a:off x="176210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08" name="TextBox 107">
            <a:extLst>
              <a:ext uri="{FF2B5EF4-FFF2-40B4-BE49-F238E27FC236}">
                <a16:creationId xmlns:a16="http://schemas.microsoft.com/office/drawing/2014/main" id="{A8623F84-DC21-D048-96E1-1982B405160B}"/>
              </a:ext>
            </a:extLst>
          </p:cNvPr>
          <p:cNvSpPr txBox="1"/>
          <p:nvPr/>
        </p:nvSpPr>
        <p:spPr>
          <a:xfrm>
            <a:off x="6694836" y="6959690"/>
            <a:ext cx="229906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Device Managed</a:t>
            </a:r>
          </a:p>
        </p:txBody>
      </p:sp>
      <p:sp>
        <p:nvSpPr>
          <p:cNvPr id="111" name="Oval 110">
            <a:extLst>
              <a:ext uri="{FF2B5EF4-FFF2-40B4-BE49-F238E27FC236}">
                <a16:creationId xmlns:a16="http://schemas.microsoft.com/office/drawing/2014/main" id="{B929B65A-054E-8C44-A347-7F79B5824E76}"/>
              </a:ext>
            </a:extLst>
          </p:cNvPr>
          <p:cNvSpPr>
            <a:spLocks noChangeAspect="1"/>
          </p:cNvSpPr>
          <p:nvPr/>
        </p:nvSpPr>
        <p:spPr>
          <a:xfrm>
            <a:off x="622436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3" name="TextBox 112">
            <a:extLst>
              <a:ext uri="{FF2B5EF4-FFF2-40B4-BE49-F238E27FC236}">
                <a16:creationId xmlns:a16="http://schemas.microsoft.com/office/drawing/2014/main" id="{55084731-A559-C744-8046-CFA1C85B0AD2}"/>
              </a:ext>
            </a:extLst>
          </p:cNvPr>
          <p:cNvSpPr txBox="1"/>
          <p:nvPr/>
        </p:nvSpPr>
        <p:spPr>
          <a:xfrm>
            <a:off x="10900686" y="6959690"/>
            <a:ext cx="281188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Sensors</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connected</a:t>
            </a:r>
          </a:p>
        </p:txBody>
      </p:sp>
      <p:sp>
        <p:nvSpPr>
          <p:cNvPr id="114" name="Oval 113">
            <a:extLst>
              <a:ext uri="{FF2B5EF4-FFF2-40B4-BE49-F238E27FC236}">
                <a16:creationId xmlns:a16="http://schemas.microsoft.com/office/drawing/2014/main" id="{1030558A-2F1A-EE43-BCE3-626DAD04783F}"/>
              </a:ext>
            </a:extLst>
          </p:cNvPr>
          <p:cNvSpPr>
            <a:spLocks noChangeAspect="1"/>
          </p:cNvSpPr>
          <p:nvPr/>
        </p:nvSpPr>
        <p:spPr>
          <a:xfrm>
            <a:off x="1068662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5" name="TextBox 114">
            <a:extLst>
              <a:ext uri="{FF2B5EF4-FFF2-40B4-BE49-F238E27FC236}">
                <a16:creationId xmlns:a16="http://schemas.microsoft.com/office/drawing/2014/main" id="{D56CC7FF-65D3-2B45-80B8-74FD0AEBDA6D}"/>
              </a:ext>
            </a:extLst>
          </p:cNvPr>
          <p:cNvSpPr txBox="1"/>
          <p:nvPr/>
        </p:nvSpPr>
        <p:spPr>
          <a:xfrm>
            <a:off x="15509237" y="6959690"/>
            <a:ext cx="2519302"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Messages per day</a:t>
            </a:r>
          </a:p>
        </p:txBody>
      </p:sp>
      <p:sp>
        <p:nvSpPr>
          <p:cNvPr id="116" name="Oval 115">
            <a:extLst>
              <a:ext uri="{FF2B5EF4-FFF2-40B4-BE49-F238E27FC236}">
                <a16:creationId xmlns:a16="http://schemas.microsoft.com/office/drawing/2014/main" id="{76726D56-99B5-A84C-9E1B-457222C1F316}"/>
              </a:ext>
            </a:extLst>
          </p:cNvPr>
          <p:cNvSpPr>
            <a:spLocks noChangeAspect="1"/>
          </p:cNvSpPr>
          <p:nvPr/>
        </p:nvSpPr>
        <p:spPr>
          <a:xfrm>
            <a:off x="1514888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7" name="TextBox 116">
            <a:extLst>
              <a:ext uri="{FF2B5EF4-FFF2-40B4-BE49-F238E27FC236}">
                <a16:creationId xmlns:a16="http://schemas.microsoft.com/office/drawing/2014/main" id="{3DEB3BB0-82A8-8D49-8E42-89CA8742063D}"/>
              </a:ext>
            </a:extLst>
          </p:cNvPr>
          <p:cNvSpPr txBox="1"/>
          <p:nvPr/>
        </p:nvSpPr>
        <p:spPr>
          <a:xfrm>
            <a:off x="20154338" y="6959690"/>
            <a:ext cx="215362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Records </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per day</a:t>
            </a:r>
          </a:p>
        </p:txBody>
      </p:sp>
      <p:sp>
        <p:nvSpPr>
          <p:cNvPr id="118" name="Oval 117">
            <a:extLst>
              <a:ext uri="{FF2B5EF4-FFF2-40B4-BE49-F238E27FC236}">
                <a16:creationId xmlns:a16="http://schemas.microsoft.com/office/drawing/2014/main" id="{7AF69F4E-D6FD-9C40-8325-66EB7ECAF498}"/>
              </a:ext>
            </a:extLst>
          </p:cNvPr>
          <p:cNvSpPr>
            <a:spLocks noChangeAspect="1"/>
          </p:cNvSpPr>
          <p:nvPr/>
        </p:nvSpPr>
        <p:spPr>
          <a:xfrm>
            <a:off x="1961114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9" name="TextBox 118">
            <a:extLst>
              <a:ext uri="{FF2B5EF4-FFF2-40B4-BE49-F238E27FC236}">
                <a16:creationId xmlns:a16="http://schemas.microsoft.com/office/drawing/2014/main" id="{0BCCF6C8-8DC2-F04C-87C7-DA0E7941137E}"/>
              </a:ext>
            </a:extLst>
          </p:cNvPr>
          <p:cNvSpPr txBox="1"/>
          <p:nvPr/>
        </p:nvSpPr>
        <p:spPr>
          <a:xfrm>
            <a:off x="1575553"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endParaRPr lang="en-US" b="1" kern="1200" dirty="0">
              <a:solidFill>
                <a:prstClr val="black"/>
              </a:solidFill>
              <a:latin typeface="Arial" panose="020B0604020202020204" pitchFamily="34" charset="0"/>
              <a:cs typeface="Arial" panose="020B0604020202020204" pitchFamily="34" charset="0"/>
            </a:endParaRP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UK’s total installed capacity </a:t>
            </a:r>
          </a:p>
        </p:txBody>
      </p:sp>
      <p:sp>
        <p:nvSpPr>
          <p:cNvPr id="120" name="三角形 21">
            <a:extLst>
              <a:ext uri="{FF2B5EF4-FFF2-40B4-BE49-F238E27FC236}">
                <a16:creationId xmlns:a16="http://schemas.microsoft.com/office/drawing/2014/main" id="{FE078649-995E-C746-8D5A-C459947C3642}"/>
              </a:ext>
            </a:extLst>
          </p:cNvPr>
          <p:cNvSpPr/>
          <p:nvPr/>
        </p:nvSpPr>
        <p:spPr>
          <a:xfrm rot="10800000">
            <a:off x="3156984"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1" name="三角形 22">
            <a:extLst>
              <a:ext uri="{FF2B5EF4-FFF2-40B4-BE49-F238E27FC236}">
                <a16:creationId xmlns:a16="http://schemas.microsoft.com/office/drawing/2014/main" id="{258B1F47-A5D6-3A43-8274-4C6EA0F69BA2}"/>
              </a:ext>
            </a:extLst>
          </p:cNvPr>
          <p:cNvSpPr/>
          <p:nvPr/>
        </p:nvSpPr>
        <p:spPr>
          <a:xfrm rot="10800000">
            <a:off x="761347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2" name="三角形 23">
            <a:extLst>
              <a:ext uri="{FF2B5EF4-FFF2-40B4-BE49-F238E27FC236}">
                <a16:creationId xmlns:a16="http://schemas.microsoft.com/office/drawing/2014/main" id="{651DAB79-9EFC-CE48-AA40-C779448CFCFE}"/>
              </a:ext>
            </a:extLst>
          </p:cNvPr>
          <p:cNvSpPr/>
          <p:nvPr/>
        </p:nvSpPr>
        <p:spPr>
          <a:xfrm rot="10800000">
            <a:off x="1207573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3" name="三角形 24">
            <a:extLst>
              <a:ext uri="{FF2B5EF4-FFF2-40B4-BE49-F238E27FC236}">
                <a16:creationId xmlns:a16="http://schemas.microsoft.com/office/drawing/2014/main" id="{00E31FD3-209F-4946-AC39-6BDE36E47698}"/>
              </a:ext>
            </a:extLst>
          </p:cNvPr>
          <p:cNvSpPr/>
          <p:nvPr/>
        </p:nvSpPr>
        <p:spPr>
          <a:xfrm rot="10800000">
            <a:off x="16537988"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4" name="三角形 25">
            <a:extLst>
              <a:ext uri="{FF2B5EF4-FFF2-40B4-BE49-F238E27FC236}">
                <a16:creationId xmlns:a16="http://schemas.microsoft.com/office/drawing/2014/main" id="{82E185FB-D9F1-D14C-A94F-32DE5A4D5F09}"/>
              </a:ext>
            </a:extLst>
          </p:cNvPr>
          <p:cNvSpPr/>
          <p:nvPr/>
        </p:nvSpPr>
        <p:spPr>
          <a:xfrm rot="10800000">
            <a:off x="2100025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pic>
        <p:nvPicPr>
          <p:cNvPr id="125" name="图形 27">
            <a:extLst>
              <a:ext uri="{FF2B5EF4-FFF2-40B4-BE49-F238E27FC236}">
                <a16:creationId xmlns:a16="http://schemas.microsoft.com/office/drawing/2014/main" id="{0B30F141-2C8C-3444-AB5E-194337559A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85206" y="3852828"/>
            <a:ext cx="1193800" cy="1193800"/>
          </a:xfrm>
          <a:prstGeom prst="rect">
            <a:avLst/>
          </a:prstGeom>
        </p:spPr>
      </p:pic>
      <p:sp>
        <p:nvSpPr>
          <p:cNvPr id="126" name="文本框 28">
            <a:extLst>
              <a:ext uri="{FF2B5EF4-FFF2-40B4-BE49-F238E27FC236}">
                <a16:creationId xmlns:a16="http://schemas.microsoft.com/office/drawing/2014/main" id="{C987E81E-F88B-7B42-AD11-33A82554B1DD}"/>
              </a:ext>
            </a:extLst>
          </p:cNvPr>
          <p:cNvSpPr txBox="1"/>
          <p:nvPr/>
        </p:nvSpPr>
        <p:spPr>
          <a:xfrm>
            <a:off x="2415174" y="5031759"/>
            <a:ext cx="1749197"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106GW</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7" name="文本框 31">
            <a:extLst>
              <a:ext uri="{FF2B5EF4-FFF2-40B4-BE49-F238E27FC236}">
                <a16:creationId xmlns:a16="http://schemas.microsoft.com/office/drawing/2014/main" id="{6807170B-8486-AD44-B361-2AF61B461C5E}"/>
              </a:ext>
            </a:extLst>
          </p:cNvPr>
          <p:cNvSpPr txBox="1"/>
          <p:nvPr/>
        </p:nvSpPr>
        <p:spPr>
          <a:xfrm>
            <a:off x="7108266" y="5031759"/>
            <a:ext cx="1287532"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660K</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8" name="文本框 32">
            <a:extLst>
              <a:ext uri="{FF2B5EF4-FFF2-40B4-BE49-F238E27FC236}">
                <a16:creationId xmlns:a16="http://schemas.microsoft.com/office/drawing/2014/main" id="{76CD9A27-E469-D54E-A825-98B50ADF8860}"/>
              </a:ext>
            </a:extLst>
          </p:cNvPr>
          <p:cNvSpPr txBox="1"/>
          <p:nvPr/>
        </p:nvSpPr>
        <p:spPr>
          <a:xfrm>
            <a:off x="11532054" y="5031759"/>
            <a:ext cx="1364476"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63Mn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9" name="文本框 33">
            <a:extLst>
              <a:ext uri="{FF2B5EF4-FFF2-40B4-BE49-F238E27FC236}">
                <a16:creationId xmlns:a16="http://schemas.microsoft.com/office/drawing/2014/main" id="{95035E4E-7589-B748-A464-F2FBAFD7F23B}"/>
              </a:ext>
            </a:extLst>
          </p:cNvPr>
          <p:cNvSpPr txBox="1"/>
          <p:nvPr/>
        </p:nvSpPr>
        <p:spPr>
          <a:xfrm>
            <a:off x="15955846" y="5031759"/>
            <a:ext cx="144142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2.2Bn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30" name="文本框 34">
            <a:extLst>
              <a:ext uri="{FF2B5EF4-FFF2-40B4-BE49-F238E27FC236}">
                <a16:creationId xmlns:a16="http://schemas.microsoft.com/office/drawing/2014/main" id="{12A87134-AB25-3840-9614-ED9D1B5C8B66}"/>
              </a:ext>
            </a:extLst>
          </p:cNvPr>
          <p:cNvSpPr txBox="1"/>
          <p:nvPr/>
        </p:nvSpPr>
        <p:spPr>
          <a:xfrm>
            <a:off x="20482224" y="5031759"/>
            <a:ext cx="131318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44Bn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pic>
        <p:nvPicPr>
          <p:cNvPr id="131" name="图形 38">
            <a:extLst>
              <a:ext uri="{FF2B5EF4-FFF2-40B4-BE49-F238E27FC236}">
                <a16:creationId xmlns:a16="http://schemas.microsoft.com/office/drawing/2014/main" id="{A1AD2F9D-F3F6-1444-A1A9-451E8DEFD81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232948" y="3932952"/>
            <a:ext cx="1071876" cy="1071876"/>
          </a:xfrm>
          <a:prstGeom prst="rect">
            <a:avLst/>
          </a:prstGeom>
        </p:spPr>
      </p:pic>
      <p:pic>
        <p:nvPicPr>
          <p:cNvPr id="132" name="图形 40">
            <a:extLst>
              <a:ext uri="{FF2B5EF4-FFF2-40B4-BE49-F238E27FC236}">
                <a16:creationId xmlns:a16="http://schemas.microsoft.com/office/drawing/2014/main" id="{9EB5BE5D-D7A2-434A-9FCB-6B243E3405F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721337" y="3962539"/>
            <a:ext cx="1019618" cy="1019618"/>
          </a:xfrm>
          <a:prstGeom prst="rect">
            <a:avLst/>
          </a:prstGeom>
        </p:spPr>
      </p:pic>
      <p:pic>
        <p:nvPicPr>
          <p:cNvPr id="133" name="图形 47">
            <a:extLst>
              <a:ext uri="{FF2B5EF4-FFF2-40B4-BE49-F238E27FC236}">
                <a16:creationId xmlns:a16="http://schemas.microsoft.com/office/drawing/2014/main" id="{0FA47E47-86BC-0A43-B455-63356396C6D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657686" y="3804704"/>
            <a:ext cx="1290048" cy="1290048"/>
          </a:xfrm>
          <a:prstGeom prst="rect">
            <a:avLst/>
          </a:prstGeom>
        </p:spPr>
      </p:pic>
      <p:pic>
        <p:nvPicPr>
          <p:cNvPr id="134" name="图形 49">
            <a:extLst>
              <a:ext uri="{FF2B5EF4-FFF2-40B4-BE49-F238E27FC236}">
                <a16:creationId xmlns:a16="http://schemas.microsoft.com/office/drawing/2014/main" id="{732F89D9-C9E7-C447-A60A-AE5B015C82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340542" y="4006816"/>
            <a:ext cx="1020744" cy="895388"/>
          </a:xfrm>
          <a:prstGeom prst="rect">
            <a:avLst/>
          </a:prstGeom>
        </p:spPr>
      </p:pic>
      <p:sp>
        <p:nvSpPr>
          <p:cNvPr id="135" name="TextBox 134">
            <a:extLst>
              <a:ext uri="{FF2B5EF4-FFF2-40B4-BE49-F238E27FC236}">
                <a16:creationId xmlns:a16="http://schemas.microsoft.com/office/drawing/2014/main" id="{10C49BA8-42BA-ED4F-AAB9-01FDC8F956FC}"/>
              </a:ext>
            </a:extLst>
          </p:cNvPr>
          <p:cNvSpPr txBox="1"/>
          <p:nvPr/>
        </p:nvSpPr>
        <p:spPr>
          <a:xfrm>
            <a:off x="6006235"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1.5</a:t>
            </a:r>
            <a:r>
              <a:rPr lang="en-US" altLang="zh-CN" b="1" kern="1200" dirty="0">
                <a:solidFill>
                  <a:srgbClr val="005FFE"/>
                </a:solidFill>
                <a:latin typeface="Arial" panose="020B0604020202020204" pitchFamily="34" charset="0"/>
                <a:ea typeface="DengXian" panose="02010600030101010101" pitchFamily="2" charset="-122"/>
                <a:cs typeface="Arial" panose="020B0604020202020204" pitchFamily="34" charset="0"/>
              </a:rPr>
              <a:t>X</a:t>
            </a:r>
            <a:r>
              <a:rPr lang="en-US" b="1" kern="1200" dirty="0">
                <a:solidFill>
                  <a:srgbClr val="005FFE"/>
                </a:solidFill>
                <a:latin typeface="Arial" panose="020B0604020202020204" pitchFamily="34" charset="0"/>
                <a:cs typeface="Arial" panose="020B0604020202020204" pitchFamily="34" charset="0"/>
              </a:rPr>
              <a:t>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global installed turbines</a:t>
            </a:r>
          </a:p>
        </p:txBody>
      </p:sp>
      <p:sp>
        <p:nvSpPr>
          <p:cNvPr id="136" name="TextBox 135">
            <a:extLst>
              <a:ext uri="{FF2B5EF4-FFF2-40B4-BE49-F238E27FC236}">
                <a16:creationId xmlns:a16="http://schemas.microsoft.com/office/drawing/2014/main" id="{FED8FD64-F2FC-6B46-92DA-A576447BCE03}"/>
              </a:ext>
            </a:extLst>
          </p:cNvPr>
          <p:cNvSpPr txBox="1"/>
          <p:nvPr/>
        </p:nvSpPr>
        <p:spPr>
          <a:xfrm>
            <a:off x="19033032" y="9528027"/>
            <a:ext cx="4741368"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~70%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 of global messages on WhatsApp</a:t>
            </a:r>
          </a:p>
        </p:txBody>
      </p:sp>
      <p:sp>
        <p:nvSpPr>
          <p:cNvPr id="137" name="TextBox 136">
            <a:extLst>
              <a:ext uri="{FF2B5EF4-FFF2-40B4-BE49-F238E27FC236}">
                <a16:creationId xmlns:a16="http://schemas.microsoft.com/office/drawing/2014/main" id="{C6F92D92-B9D6-9148-8AB7-B4758B8784C6}"/>
              </a:ext>
            </a:extLst>
          </p:cNvPr>
          <p:cNvSpPr txBox="1"/>
          <p:nvPr/>
        </p:nvSpPr>
        <p:spPr>
          <a:xfrm>
            <a:off x="14696585"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 of </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clicks on “Like” at Facebook</a:t>
            </a:r>
            <a:endParaRPr lang="en-US" sz="3200" kern="1200" dirty="0">
              <a:solidFill>
                <a:prstClr val="black"/>
              </a:solidFill>
              <a:latin typeface="Arial" panose="020B0604020202020204" pitchFamily="34" charset="0"/>
              <a:cs typeface="Arial" panose="020B0604020202020204" pitchFamily="34" charset="0"/>
            </a:endParaRPr>
          </a:p>
        </p:txBody>
      </p:sp>
      <p:sp>
        <p:nvSpPr>
          <p:cNvPr id="138" name="TextBox 137">
            <a:extLst>
              <a:ext uri="{FF2B5EF4-FFF2-40B4-BE49-F238E27FC236}">
                <a16:creationId xmlns:a16="http://schemas.microsoft.com/office/drawing/2014/main" id="{A7C5C389-F3DA-DF42-8AB6-F2079F5EFC61}"/>
              </a:ext>
            </a:extLst>
          </p:cNvPr>
          <p:cNvSpPr txBox="1"/>
          <p:nvPr/>
        </p:nvSpPr>
        <p:spPr>
          <a:xfrm>
            <a:off x="10186061"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Same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as # of iP</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hone sold in US in 2018</a:t>
            </a:r>
            <a:endParaRPr lang="en-US" sz="3200" kern="1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456395"/>
      </p:ext>
    </p:extLst>
  </p:cSld>
  <p:clrMapOvr>
    <a:masterClrMapping/>
  </p:clrMapOvr>
</p:sld>
</file>

<file path=ppt/theme/theme1.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6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30014A5F34314FB310E101A2A3502E" ma:contentTypeVersion="4" ma:contentTypeDescription="Create a new document." ma:contentTypeScope="" ma:versionID="ea48bd6b12b69949e85d77de0e52449b">
  <xsd:schema xmlns:xsd="http://www.w3.org/2001/XMLSchema" xmlns:xs="http://www.w3.org/2001/XMLSchema" xmlns:p="http://schemas.microsoft.com/office/2006/metadata/properties" xmlns:ns2="5600b447-0ebb-4a75-93e1-d1a459064752" targetNamespace="http://schemas.microsoft.com/office/2006/metadata/properties" ma:root="true" ma:fieldsID="811a1cc71d7000fed12e407b5ec1d890" ns2:_="">
    <xsd:import namespace="5600b447-0ebb-4a75-93e1-d1a45906475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0b447-0ebb-4a75-93e1-d1a459064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7033A2A-C3B5-4AF5-A933-F3C4C21E5D02}">
  <ds:schemaRefs>
    <ds:schemaRef ds:uri="http://schemas.microsoft.com/sharepoint/v3/contenttype/forms"/>
  </ds:schemaRefs>
</ds:datastoreItem>
</file>

<file path=customXml/itemProps2.xml><?xml version="1.0" encoding="utf-8"?>
<ds:datastoreItem xmlns:ds="http://schemas.openxmlformats.org/officeDocument/2006/customXml" ds:itemID="{A73F5170-AF7E-4EF8-874C-1BCBC1D9D3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0b447-0ebb-4a75-93e1-d1a4590647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EBE5A2-5A4F-4C06-82B5-4A625FE0A89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7226</TotalTime>
  <Words>810</Words>
  <Application>Microsoft Macintosh PowerPoint</Application>
  <PresentationFormat>Custom</PresentationFormat>
  <Paragraphs>256</Paragraphs>
  <Slides>22</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22</vt:i4>
      </vt:variant>
    </vt:vector>
  </HeadingPairs>
  <TitlesOfParts>
    <vt:vector size="40" baseType="lpstr">
      <vt:lpstr>DengXian</vt:lpstr>
      <vt:lpstr>微软雅黑</vt:lpstr>
      <vt:lpstr>微软雅黑</vt:lpstr>
      <vt:lpstr>华文细黑</vt:lpstr>
      <vt:lpstr>Arial</vt:lpstr>
      <vt:lpstr>Calibri</vt:lpstr>
      <vt:lpstr>Calibri Light</vt:lpstr>
      <vt:lpstr>Courier New</vt:lpstr>
      <vt:lpstr>D-DIN</vt:lpstr>
      <vt:lpstr>DIN Condensed</vt:lpstr>
      <vt:lpstr>DIN Medium</vt:lpstr>
      <vt:lpstr>Heebo</vt:lpstr>
      <vt:lpstr>Helvetica</vt:lpstr>
      <vt:lpstr>Helvetica Light</vt:lpstr>
      <vt:lpstr>Helvetica Neue</vt:lpstr>
      <vt:lpstr>4_Office 主题​​</vt:lpstr>
      <vt:lpstr>6_Office 主题​​</vt:lpstr>
      <vt:lpstr>Custom Design</vt:lpstr>
      <vt:lpstr>PowerPoint Presentation</vt:lpstr>
      <vt:lpstr>Envision AESC Storage solution: Spécifications</vt:lpstr>
      <vt:lpstr>Envision AESC Storage solution: Business Model</vt:lpstr>
      <vt:lpstr>L’application EnOptimizer</vt:lpstr>
      <vt:lpstr>Money savings : Battery + EnOptimizer</vt:lpstr>
      <vt:lpstr>PowerPoint Presentation</vt:lpstr>
      <vt:lpstr>PowerPoint Presentation</vt:lpstr>
      <vt:lpstr>Envision Digital Solution Suite</vt:lpstr>
      <vt:lpstr>PowerPoint Presentation</vt:lpstr>
      <vt:lpstr>PowerPoint Presentation</vt:lpstr>
      <vt:lpstr>PowerPoint Presentation</vt:lpstr>
      <vt:lpstr>Global Representative Customers</vt:lpstr>
      <vt:lpstr>Optimization trough PV + Storage</vt:lpstr>
      <vt:lpstr>Energy Storage Dispatch Controller</vt:lpstr>
      <vt:lpstr>Energy Storage Dispatch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Jie Cheng</dc:creator>
  <cp:lastModifiedBy>Sylvain Labedens</cp:lastModifiedBy>
  <cp:revision>96</cp:revision>
  <dcterms:modified xsi:type="dcterms:W3CDTF">2019-10-03T16:15:50Z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0x0101003C30014A5F34314FB310E101A2A3502E</vt:lpwstr>
  </property>
</Properties>
</file>